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1"/>
  </p:notesMasterIdLst>
  <p:sldIdLst>
    <p:sldId id="256" r:id="rId2"/>
    <p:sldId id="257" r:id="rId3"/>
    <p:sldId id="269" r:id="rId4"/>
    <p:sldId id="411" r:id="rId5"/>
    <p:sldId id="414" r:id="rId6"/>
    <p:sldId id="416" r:id="rId7"/>
    <p:sldId id="430" r:id="rId8"/>
    <p:sldId id="431" r:id="rId9"/>
    <p:sldId id="432" r:id="rId10"/>
    <p:sldId id="433" r:id="rId11"/>
    <p:sldId id="435" r:id="rId12"/>
    <p:sldId id="259" r:id="rId13"/>
    <p:sldId id="437" r:id="rId14"/>
    <p:sldId id="438" r:id="rId15"/>
    <p:sldId id="439" r:id="rId16"/>
    <p:sldId id="440" r:id="rId17"/>
    <p:sldId id="443" r:id="rId18"/>
    <p:sldId id="442" r:id="rId19"/>
    <p:sldId id="276" r:id="rId2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i6P5sF7XtV50xhdprR6XvstG2uS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Социоконсалтинг Аналитический центр" initials="САц" lastIdx="1" clrIdx="0">
    <p:extLst>
      <p:ext uri="{19B8F6BF-5375-455C-9EA6-DF929625EA0E}">
        <p15:presenceInfo xmlns:p15="http://schemas.microsoft.com/office/powerpoint/2012/main" userId="7029d36bccd0157a" providerId="Windows Live"/>
      </p:ext>
    </p:extLst>
  </p:cmAuthor>
  <p:cmAuthor id="2" name="Ирина Демченко" initials="ИД" lastIdx="5" clrIdx="1">
    <p:extLst>
      <p:ext uri="{19B8F6BF-5375-455C-9EA6-DF929625EA0E}">
        <p15:presenceInfo xmlns:p15="http://schemas.microsoft.com/office/powerpoint/2012/main" userId="02e328f82987392c" providerId="Windows Live"/>
      </p:ext>
    </p:extLst>
  </p:cmAuthor>
  <p:cmAuthor id="3" name="Наталія Булига" initials="НБ" lastIdx="3" clrIdx="2">
    <p:extLst>
      <p:ext uri="{19B8F6BF-5375-455C-9EA6-DF929625EA0E}">
        <p15:presenceInfo xmlns:p15="http://schemas.microsoft.com/office/powerpoint/2012/main" userId="1167069b58d93a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ABAD"/>
    <a:srgbClr val="D6D642"/>
    <a:srgbClr val="52B8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85360" autoAdjust="0"/>
  </p:normalViewPr>
  <p:slideViewPr>
    <p:cSldViewPr snapToGrid="0">
      <p:cViewPr varScale="1">
        <p:scale>
          <a:sx n="65" d="100"/>
          <a:sy n="65" d="100"/>
        </p:scale>
        <p:origin x="107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commentAuthors" Target="commentAuthors.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image" Target="../media/image9.jpg"/></Relationships>
</file>

<file path=ppt/diagrams/_rels/drawing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image" Target="../media/image9.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7A3890-C6BA-4884-8D94-AC4CA839183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UA"/>
        </a:p>
      </dgm:t>
    </dgm:pt>
    <dgm:pt modelId="{8244C64F-1BDC-4D23-924A-E873744C93E6}">
      <dgm:prSet phldrT="[Текст]"/>
      <dgm:spPr>
        <a:solidFill>
          <a:srgbClr val="45ABAD"/>
        </a:solidFill>
      </dgm:spPr>
      <dgm:t>
        <a:bodyPr/>
        <a:lstStyle/>
        <a:p>
          <a:r>
            <a:rPr lang="uk-UA" dirty="0"/>
            <a:t>Особи, які постраждали внаслідок воєнних злочинів: перебували у полоні, зазнали катувань чи інших форм жорстокого поводження та/або стали свідками таких дій</a:t>
          </a:r>
          <a:endParaRPr lang="ru-RU" dirty="0"/>
        </a:p>
      </dgm:t>
    </dgm:pt>
    <dgm:pt modelId="{BA2ED640-9851-44D0-BCE2-B36954952922}" type="parTrans" cxnId="{9F8A8E42-A38B-4527-B80B-A20816DD5CA6}">
      <dgm:prSet/>
      <dgm:spPr/>
      <dgm:t>
        <a:bodyPr/>
        <a:lstStyle/>
        <a:p>
          <a:endParaRPr lang="ru-RU"/>
        </a:p>
      </dgm:t>
    </dgm:pt>
    <dgm:pt modelId="{2401CA85-9D07-491A-A200-B2A4C58B5DE8}" type="sibTrans" cxnId="{9F8A8E42-A38B-4527-B80B-A20816DD5CA6}">
      <dgm:prSet/>
      <dgm:spPr/>
      <dgm:t>
        <a:bodyPr/>
        <a:lstStyle/>
        <a:p>
          <a:endParaRPr lang="ru-RU"/>
        </a:p>
      </dgm:t>
    </dgm:pt>
    <dgm:pt modelId="{E2E84799-741E-4D6C-B1CC-658FDF994513}">
      <dgm:prSet phldrT="[Текст]"/>
      <dgm:spPr>
        <a:solidFill>
          <a:srgbClr val="45ABAD"/>
        </a:solidFill>
      </dgm:spPr>
      <dgm:t>
        <a:bodyPr/>
        <a:lstStyle/>
        <a:p>
          <a:pPr>
            <a:buFont typeface="Symbol" panose="05050102010706020507" pitchFamily="18" charset="2"/>
            <a:buChar char=""/>
          </a:pPr>
          <a:r>
            <a:rPr lang="uk-UA" dirty="0"/>
            <a:t>Надавачі послуг з допомоги та підтримки</a:t>
          </a:r>
          <a:endParaRPr lang="ru-RU" dirty="0"/>
        </a:p>
      </dgm:t>
    </dgm:pt>
    <dgm:pt modelId="{BD844E32-F920-4337-B0CD-DDC896A690A9}" type="parTrans" cxnId="{7330BA01-1024-4C54-85C8-467D84F70187}">
      <dgm:prSet/>
      <dgm:spPr/>
      <dgm:t>
        <a:bodyPr/>
        <a:lstStyle/>
        <a:p>
          <a:endParaRPr lang="ru-RU"/>
        </a:p>
      </dgm:t>
    </dgm:pt>
    <dgm:pt modelId="{1EA56B6F-5D74-4900-8B1C-FDF8EF060C99}" type="sibTrans" cxnId="{7330BA01-1024-4C54-85C8-467D84F70187}">
      <dgm:prSet/>
      <dgm:spPr/>
      <dgm:t>
        <a:bodyPr/>
        <a:lstStyle/>
        <a:p>
          <a:endParaRPr lang="ru-RU"/>
        </a:p>
      </dgm:t>
    </dgm:pt>
    <dgm:pt modelId="{BE268C1F-CC4B-41F5-A219-746116A027F8}" type="pres">
      <dgm:prSet presAssocID="{017A3890-C6BA-4884-8D94-AC4CA8391830}" presName="linearFlow" presStyleCnt="0">
        <dgm:presLayoutVars>
          <dgm:dir/>
          <dgm:resizeHandles val="exact"/>
        </dgm:presLayoutVars>
      </dgm:prSet>
      <dgm:spPr/>
    </dgm:pt>
    <dgm:pt modelId="{73E0B0DC-C3BC-4F3F-9991-48BA9EEA92C5}" type="pres">
      <dgm:prSet presAssocID="{8244C64F-1BDC-4D23-924A-E873744C93E6}" presName="composite" presStyleCnt="0"/>
      <dgm:spPr/>
    </dgm:pt>
    <dgm:pt modelId="{7DCA5B06-D83A-4179-9F21-3847BA773FA8}" type="pres">
      <dgm:prSet presAssocID="{8244C64F-1BDC-4D23-924A-E873744C93E6}" presName="imgShp"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41000" r="-41000"/>
          </a:stretch>
        </a:blipFill>
      </dgm:spPr>
    </dgm:pt>
    <dgm:pt modelId="{A4D072AD-6201-4248-9693-1846AECB4748}" type="pres">
      <dgm:prSet presAssocID="{8244C64F-1BDC-4D23-924A-E873744C93E6}" presName="txShp" presStyleLbl="node1" presStyleIdx="0" presStyleCnt="2" custScaleX="118611" custScaleY="88464" custLinFactNeighborX="10488" custLinFactNeighborY="-897">
        <dgm:presLayoutVars>
          <dgm:bulletEnabled val="1"/>
        </dgm:presLayoutVars>
      </dgm:prSet>
      <dgm:spPr/>
    </dgm:pt>
    <dgm:pt modelId="{E1A9F1C9-05C0-44C1-8531-FCEA315A0B4A}" type="pres">
      <dgm:prSet presAssocID="{2401CA85-9D07-491A-A200-B2A4C58B5DE8}" presName="spacing" presStyleCnt="0"/>
      <dgm:spPr/>
    </dgm:pt>
    <dgm:pt modelId="{14CDE934-E3AB-462F-B252-D9D0E6E2F26D}" type="pres">
      <dgm:prSet presAssocID="{E2E84799-741E-4D6C-B1CC-658FDF994513}" presName="composite" presStyleCnt="0"/>
      <dgm:spPr/>
    </dgm:pt>
    <dgm:pt modelId="{FE4526B1-82D5-4EC4-ABC6-F97206BBB7E9}" type="pres">
      <dgm:prSet presAssocID="{E2E84799-741E-4D6C-B1CC-658FDF994513}" presName="imgShp"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39000" r="-39000"/>
          </a:stretch>
        </a:blipFill>
      </dgm:spPr>
    </dgm:pt>
    <dgm:pt modelId="{90BBE9BC-B909-453A-8D9A-DF73D0DCD568}" type="pres">
      <dgm:prSet presAssocID="{E2E84799-741E-4D6C-B1CC-658FDF994513}" presName="txShp" presStyleLbl="node1" presStyleIdx="1" presStyleCnt="2" custScaleX="118666" custScaleY="87127" custLinFactNeighborX="10897" custLinFactNeighborY="-4058">
        <dgm:presLayoutVars>
          <dgm:bulletEnabled val="1"/>
        </dgm:presLayoutVars>
      </dgm:prSet>
      <dgm:spPr/>
    </dgm:pt>
  </dgm:ptLst>
  <dgm:cxnLst>
    <dgm:cxn modelId="{7330BA01-1024-4C54-85C8-467D84F70187}" srcId="{017A3890-C6BA-4884-8D94-AC4CA8391830}" destId="{E2E84799-741E-4D6C-B1CC-658FDF994513}" srcOrd="1" destOrd="0" parTransId="{BD844E32-F920-4337-B0CD-DDC896A690A9}" sibTransId="{1EA56B6F-5D74-4900-8B1C-FDF8EF060C99}"/>
    <dgm:cxn modelId="{5644470D-1F29-4CD1-9DFD-4497017B8662}" type="presOf" srcId="{E2E84799-741E-4D6C-B1CC-658FDF994513}" destId="{90BBE9BC-B909-453A-8D9A-DF73D0DCD568}" srcOrd="0" destOrd="0" presId="urn:microsoft.com/office/officeart/2005/8/layout/vList3"/>
    <dgm:cxn modelId="{9F8A8E42-A38B-4527-B80B-A20816DD5CA6}" srcId="{017A3890-C6BA-4884-8D94-AC4CA8391830}" destId="{8244C64F-1BDC-4D23-924A-E873744C93E6}" srcOrd="0" destOrd="0" parTransId="{BA2ED640-9851-44D0-BCE2-B36954952922}" sibTransId="{2401CA85-9D07-491A-A200-B2A4C58B5DE8}"/>
    <dgm:cxn modelId="{4F62D4B5-F0B7-42E0-8550-CEB5B0BD3AAA}" type="presOf" srcId="{017A3890-C6BA-4884-8D94-AC4CA8391830}" destId="{BE268C1F-CC4B-41F5-A219-746116A027F8}" srcOrd="0" destOrd="0" presId="urn:microsoft.com/office/officeart/2005/8/layout/vList3"/>
    <dgm:cxn modelId="{79B10ABD-F633-4A94-AFF3-C9EB234814A6}" type="presOf" srcId="{8244C64F-1BDC-4D23-924A-E873744C93E6}" destId="{A4D072AD-6201-4248-9693-1846AECB4748}" srcOrd="0" destOrd="0" presId="urn:microsoft.com/office/officeart/2005/8/layout/vList3"/>
    <dgm:cxn modelId="{84AC74CD-E5AD-4BEF-8B6E-9E548BB897D7}" type="presParOf" srcId="{BE268C1F-CC4B-41F5-A219-746116A027F8}" destId="{73E0B0DC-C3BC-4F3F-9991-48BA9EEA92C5}" srcOrd="0" destOrd="0" presId="urn:microsoft.com/office/officeart/2005/8/layout/vList3"/>
    <dgm:cxn modelId="{0D8E8A85-B1E6-4EA5-B10B-3F7B03979265}" type="presParOf" srcId="{73E0B0DC-C3BC-4F3F-9991-48BA9EEA92C5}" destId="{7DCA5B06-D83A-4179-9F21-3847BA773FA8}" srcOrd="0" destOrd="0" presId="urn:microsoft.com/office/officeart/2005/8/layout/vList3"/>
    <dgm:cxn modelId="{A2289734-1D97-4FDE-8088-A0D4C21C467D}" type="presParOf" srcId="{73E0B0DC-C3BC-4F3F-9991-48BA9EEA92C5}" destId="{A4D072AD-6201-4248-9693-1846AECB4748}" srcOrd="1" destOrd="0" presId="urn:microsoft.com/office/officeart/2005/8/layout/vList3"/>
    <dgm:cxn modelId="{E008DF3F-9DAD-4736-902A-5D08FEFBFE1B}" type="presParOf" srcId="{BE268C1F-CC4B-41F5-A219-746116A027F8}" destId="{E1A9F1C9-05C0-44C1-8531-FCEA315A0B4A}" srcOrd="1" destOrd="0" presId="urn:microsoft.com/office/officeart/2005/8/layout/vList3"/>
    <dgm:cxn modelId="{AB99AF5B-636A-4DD9-9812-D13F35778D61}" type="presParOf" srcId="{BE268C1F-CC4B-41F5-A219-746116A027F8}" destId="{14CDE934-E3AB-462F-B252-D9D0E6E2F26D}" srcOrd="2" destOrd="0" presId="urn:microsoft.com/office/officeart/2005/8/layout/vList3"/>
    <dgm:cxn modelId="{55383630-51C7-4008-AA6E-ABE174B43771}" type="presParOf" srcId="{14CDE934-E3AB-462F-B252-D9D0E6E2F26D}" destId="{FE4526B1-82D5-4EC4-ABC6-F97206BBB7E9}" srcOrd="0" destOrd="0" presId="urn:microsoft.com/office/officeart/2005/8/layout/vList3"/>
    <dgm:cxn modelId="{8F72DD81-8E2B-4FD7-9EB8-FD479B36F6C6}" type="presParOf" srcId="{14CDE934-E3AB-462F-B252-D9D0E6E2F26D}" destId="{90BBE9BC-B909-453A-8D9A-DF73D0DCD568}"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5B916E-F6AE-4C1B-A810-904683C60E43}"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ru-RU"/>
        </a:p>
      </dgm:t>
    </dgm:pt>
    <dgm:pt modelId="{2F783CBB-B821-47C7-9AA6-086D45DC6B71}">
      <dgm:prSet phldrT="[Текст]" custT="1"/>
      <dgm:spPr/>
      <dgm:t>
        <a:bodyPr/>
        <a:lstStyle/>
        <a:p>
          <a:r>
            <a:rPr lang="uk-UA" sz="3600" b="1" dirty="0"/>
            <a:t>Державні</a:t>
          </a:r>
          <a:endParaRPr lang="ru-RU" sz="3600" b="1" dirty="0"/>
        </a:p>
      </dgm:t>
    </dgm:pt>
    <dgm:pt modelId="{FB031B4D-D478-4E57-B6D7-EBE917D9C322}" type="parTrans" cxnId="{DB6F63AE-B9D6-4CF5-99AB-965661FF7BE5}">
      <dgm:prSet/>
      <dgm:spPr/>
      <dgm:t>
        <a:bodyPr/>
        <a:lstStyle/>
        <a:p>
          <a:endParaRPr lang="ru-RU"/>
        </a:p>
      </dgm:t>
    </dgm:pt>
    <dgm:pt modelId="{94A3DA78-6842-4DD0-94DE-3B7C5FEB640B}" type="sibTrans" cxnId="{DB6F63AE-B9D6-4CF5-99AB-965661FF7BE5}">
      <dgm:prSet/>
      <dgm:spPr/>
      <dgm:t>
        <a:bodyPr/>
        <a:lstStyle/>
        <a:p>
          <a:endParaRPr lang="ru-RU"/>
        </a:p>
      </dgm:t>
    </dgm:pt>
    <dgm:pt modelId="{BD2A2234-F6A0-48D0-BAD6-4450DAC8CDFA}">
      <dgm:prSet phldrT="[Текст]" custT="1"/>
      <dgm:spPr>
        <a:solidFill>
          <a:srgbClr val="45ABAD"/>
        </a:solidFill>
      </dgm:spPr>
      <dgm:t>
        <a:bodyPr/>
        <a:lstStyle/>
        <a:p>
          <a:r>
            <a:rPr lang="uk-UA" sz="2800" dirty="0"/>
            <a:t>Відділ організації підтримки потерпілих і свідків Миколаївської обласної прокуратури </a:t>
          </a:r>
          <a:endParaRPr lang="ru-RU" sz="2800" dirty="0"/>
        </a:p>
      </dgm:t>
    </dgm:pt>
    <dgm:pt modelId="{F098A5A0-C434-4AA1-9C5B-A7896AE61250}" type="parTrans" cxnId="{387FE8F9-EF92-45D4-878F-B47FFD7331AA}">
      <dgm:prSet/>
      <dgm:spPr/>
      <dgm:t>
        <a:bodyPr/>
        <a:lstStyle/>
        <a:p>
          <a:endParaRPr lang="ru-RU"/>
        </a:p>
      </dgm:t>
    </dgm:pt>
    <dgm:pt modelId="{0FE095C3-29EE-4EAE-8861-5723C8E8A905}" type="sibTrans" cxnId="{387FE8F9-EF92-45D4-878F-B47FFD7331AA}">
      <dgm:prSet/>
      <dgm:spPr/>
      <dgm:t>
        <a:bodyPr/>
        <a:lstStyle/>
        <a:p>
          <a:endParaRPr lang="ru-RU"/>
        </a:p>
      </dgm:t>
    </dgm:pt>
    <dgm:pt modelId="{91F9F9B3-7A11-462D-8A61-D01276F86C83}">
      <dgm:prSet phldrT="[Текст]" custT="1"/>
      <dgm:spPr>
        <a:solidFill>
          <a:srgbClr val="45ABAD"/>
        </a:solidFill>
      </dgm:spPr>
      <dgm:t>
        <a:bodyPr/>
        <a:lstStyle/>
        <a:p>
          <a:r>
            <a:rPr lang="uk-UA" sz="2800" dirty="0"/>
            <a:t>КУ «</a:t>
          </a:r>
          <a:r>
            <a:rPr lang="ru-RU" sz="2800" dirty="0" err="1"/>
            <a:t>Миколаївський</a:t>
          </a:r>
          <a:r>
            <a:rPr lang="ru-RU" sz="2800" dirty="0"/>
            <a:t> </a:t>
          </a:r>
          <a:r>
            <a:rPr lang="ru-RU" sz="2800" dirty="0" err="1"/>
            <a:t>міський</a:t>
          </a:r>
          <a:r>
            <a:rPr lang="ru-RU" sz="2800" dirty="0"/>
            <a:t> центр підтримки ветеранів </a:t>
          </a:r>
          <a:r>
            <a:rPr lang="ru-RU" sz="2800" dirty="0" err="1"/>
            <a:t>війни</a:t>
          </a:r>
          <a:r>
            <a:rPr lang="ru-RU" sz="2800" dirty="0"/>
            <a:t>»</a:t>
          </a:r>
        </a:p>
      </dgm:t>
    </dgm:pt>
    <dgm:pt modelId="{E18048FF-8E86-4F09-8E3B-3CE7AE707C32}" type="parTrans" cxnId="{39CEBEF5-43DB-4E0C-AA1F-CA2606943B83}">
      <dgm:prSet/>
      <dgm:spPr/>
      <dgm:t>
        <a:bodyPr/>
        <a:lstStyle/>
        <a:p>
          <a:endParaRPr lang="ru-RU"/>
        </a:p>
      </dgm:t>
    </dgm:pt>
    <dgm:pt modelId="{F9365589-C9B5-4ED1-A158-E909B58ADC25}" type="sibTrans" cxnId="{39CEBEF5-43DB-4E0C-AA1F-CA2606943B83}">
      <dgm:prSet/>
      <dgm:spPr/>
      <dgm:t>
        <a:bodyPr/>
        <a:lstStyle/>
        <a:p>
          <a:endParaRPr lang="ru-RU"/>
        </a:p>
      </dgm:t>
    </dgm:pt>
    <dgm:pt modelId="{DD2F7A9C-6FA5-432B-92C6-595C1BE42DD8}">
      <dgm:prSet phldrT="[Текст]" custT="1"/>
      <dgm:spPr/>
      <dgm:t>
        <a:bodyPr/>
        <a:lstStyle/>
        <a:p>
          <a:r>
            <a:rPr lang="uk-UA" sz="3600" b="1" dirty="0"/>
            <a:t>Недержавні</a:t>
          </a:r>
          <a:endParaRPr lang="ru-RU" sz="3600" b="1" dirty="0"/>
        </a:p>
      </dgm:t>
    </dgm:pt>
    <dgm:pt modelId="{85F21278-9C02-4179-AB33-5014EDE2C0BC}" type="parTrans" cxnId="{B071F0F5-653A-4080-A829-38397E2F1343}">
      <dgm:prSet/>
      <dgm:spPr/>
      <dgm:t>
        <a:bodyPr/>
        <a:lstStyle/>
        <a:p>
          <a:endParaRPr lang="ru-RU"/>
        </a:p>
      </dgm:t>
    </dgm:pt>
    <dgm:pt modelId="{20669B99-BC30-4785-A61F-DE23F3D76E7F}" type="sibTrans" cxnId="{B071F0F5-653A-4080-A829-38397E2F1343}">
      <dgm:prSet/>
      <dgm:spPr/>
      <dgm:t>
        <a:bodyPr/>
        <a:lstStyle/>
        <a:p>
          <a:endParaRPr lang="ru-RU"/>
        </a:p>
      </dgm:t>
    </dgm:pt>
    <dgm:pt modelId="{0029F4DC-4A1B-4945-8232-BFBCC1891990}">
      <dgm:prSet phldrT="[Текст]" custT="1"/>
      <dgm:spPr>
        <a:solidFill>
          <a:srgbClr val="45ABAD"/>
        </a:solidFill>
      </dgm:spPr>
      <dgm:t>
        <a:bodyPr/>
        <a:lstStyle/>
        <a:p>
          <a:r>
            <a:rPr lang="ru-RU" sz="2200" b="1" dirty="0" err="1"/>
            <a:t>Правозахисні</a:t>
          </a:r>
          <a:r>
            <a:rPr lang="ru-RU" sz="2200" b="1" dirty="0"/>
            <a:t>: </a:t>
          </a:r>
          <a:r>
            <a:rPr lang="ru-RU" sz="2200" dirty="0" err="1"/>
            <a:t>Миколаївський</a:t>
          </a:r>
          <a:r>
            <a:rPr lang="ru-RU" sz="2200" dirty="0"/>
            <a:t> </a:t>
          </a:r>
          <a:r>
            <a:rPr lang="ru-RU" sz="2200" dirty="0" err="1"/>
            <a:t>місцевий</a:t>
          </a:r>
          <a:r>
            <a:rPr lang="ru-RU" sz="2200" dirty="0"/>
            <a:t> центр з </a:t>
          </a:r>
          <a:r>
            <a:rPr lang="ru-RU" sz="2200" dirty="0" err="1"/>
            <a:t>надання</a:t>
          </a:r>
          <a:r>
            <a:rPr lang="ru-RU" sz="2200" dirty="0"/>
            <a:t> </a:t>
          </a:r>
          <a:r>
            <a:rPr lang="ru-RU" sz="2200" dirty="0" err="1"/>
            <a:t>безоплатної</a:t>
          </a:r>
          <a:r>
            <a:rPr lang="ru-RU" sz="2200" dirty="0"/>
            <a:t> </a:t>
          </a:r>
          <a:r>
            <a:rPr lang="ru-RU" sz="2200" dirty="0" err="1"/>
            <a:t>вторинної</a:t>
          </a:r>
          <a:r>
            <a:rPr lang="ru-RU" sz="2200" dirty="0"/>
            <a:t> </a:t>
          </a:r>
          <a:r>
            <a:rPr lang="ru-RU" sz="2200" dirty="0" err="1"/>
            <a:t>правової</a:t>
          </a:r>
          <a:r>
            <a:rPr lang="ru-RU" sz="2200" dirty="0"/>
            <a:t> </a:t>
          </a:r>
          <a:r>
            <a:rPr lang="ru-RU" sz="2200" dirty="0" err="1"/>
            <a:t>допомоги</a:t>
          </a:r>
          <a:r>
            <a:rPr lang="ru-RU" sz="2200" dirty="0"/>
            <a:t>; </a:t>
          </a:r>
          <a:r>
            <a:rPr lang="uk-UA" sz="2200" dirty="0"/>
            <a:t>Миколаївський офіс БФ «Право на захист»; Харківська правозахисна група</a:t>
          </a:r>
          <a:endParaRPr lang="ru-RU" sz="2200" dirty="0"/>
        </a:p>
      </dgm:t>
    </dgm:pt>
    <dgm:pt modelId="{EE4148F5-F7D7-4A57-839A-2F455A625D69}" type="parTrans" cxnId="{D6569687-EFC5-4828-B22E-72424A9BB87A}">
      <dgm:prSet/>
      <dgm:spPr/>
      <dgm:t>
        <a:bodyPr/>
        <a:lstStyle/>
        <a:p>
          <a:endParaRPr lang="ru-RU"/>
        </a:p>
      </dgm:t>
    </dgm:pt>
    <dgm:pt modelId="{6FD0CD58-D18F-4F29-9C5B-5E5A7BE1159C}" type="sibTrans" cxnId="{D6569687-EFC5-4828-B22E-72424A9BB87A}">
      <dgm:prSet/>
      <dgm:spPr/>
      <dgm:t>
        <a:bodyPr/>
        <a:lstStyle/>
        <a:p>
          <a:endParaRPr lang="ru-RU"/>
        </a:p>
      </dgm:t>
    </dgm:pt>
    <dgm:pt modelId="{B2477062-D9CB-4F27-9101-97E57AA28F3D}">
      <dgm:prSet custT="1"/>
      <dgm:spPr>
        <a:solidFill>
          <a:srgbClr val="45ABAD"/>
        </a:solidFill>
      </dgm:spPr>
      <dgm:t>
        <a:bodyPr/>
        <a:lstStyle/>
        <a:p>
          <a:r>
            <a:rPr lang="uk-UA" sz="2800" dirty="0"/>
            <a:t>ЦПМСД №3, м. Миколаїв</a:t>
          </a:r>
          <a:endParaRPr lang="ru-RU" sz="2800" dirty="0"/>
        </a:p>
      </dgm:t>
    </dgm:pt>
    <dgm:pt modelId="{72FC59B8-CE6F-43A5-B75B-10AE05AFE4CF}" type="parTrans" cxnId="{FAAFCABA-0B9B-46F6-B80A-331C2A5B8986}">
      <dgm:prSet/>
      <dgm:spPr/>
      <dgm:t>
        <a:bodyPr/>
        <a:lstStyle/>
        <a:p>
          <a:endParaRPr lang="ru-RU"/>
        </a:p>
      </dgm:t>
    </dgm:pt>
    <dgm:pt modelId="{2B8BB47E-40BF-46D4-8F13-CF09E3486BA4}" type="sibTrans" cxnId="{FAAFCABA-0B9B-46F6-B80A-331C2A5B8986}">
      <dgm:prSet/>
      <dgm:spPr/>
      <dgm:t>
        <a:bodyPr/>
        <a:lstStyle/>
        <a:p>
          <a:endParaRPr lang="ru-RU"/>
        </a:p>
      </dgm:t>
    </dgm:pt>
    <dgm:pt modelId="{2B6F160E-3481-48EF-B698-DD6DCDB1DE9C}">
      <dgm:prSet custT="1"/>
      <dgm:spPr>
        <a:solidFill>
          <a:srgbClr val="45ABAD"/>
        </a:solidFill>
      </dgm:spPr>
      <dgm:t>
        <a:bodyPr/>
        <a:lstStyle/>
        <a:p>
          <a:r>
            <a:rPr lang="uk-UA" sz="2400" dirty="0"/>
            <a:t>Клініка терапії та реабілітації «</a:t>
          </a:r>
          <a:r>
            <a:rPr lang="uk-UA" sz="2400" dirty="0" err="1"/>
            <a:t>Медикасано</a:t>
          </a:r>
          <a:r>
            <a:rPr lang="uk-UA" sz="2400" dirty="0"/>
            <a:t>»</a:t>
          </a:r>
          <a:endParaRPr lang="ru-RU" sz="2400" dirty="0"/>
        </a:p>
      </dgm:t>
    </dgm:pt>
    <dgm:pt modelId="{A8A7B7A5-F9AD-492C-8711-0375DA6DF829}" type="parTrans" cxnId="{7D5CE878-3CE6-4146-B319-C5703604828C}">
      <dgm:prSet/>
      <dgm:spPr/>
      <dgm:t>
        <a:bodyPr/>
        <a:lstStyle/>
        <a:p>
          <a:endParaRPr lang="ru-RU"/>
        </a:p>
      </dgm:t>
    </dgm:pt>
    <dgm:pt modelId="{F8FC57CC-BB3C-47BA-B54F-76F8E5FE09D5}" type="sibTrans" cxnId="{7D5CE878-3CE6-4146-B319-C5703604828C}">
      <dgm:prSet/>
      <dgm:spPr/>
      <dgm:t>
        <a:bodyPr/>
        <a:lstStyle/>
        <a:p>
          <a:endParaRPr lang="ru-RU"/>
        </a:p>
      </dgm:t>
    </dgm:pt>
    <dgm:pt modelId="{F39E6AF9-6447-4896-B636-15A9067A15E9}">
      <dgm:prSet custT="1"/>
      <dgm:spPr>
        <a:solidFill>
          <a:srgbClr val="45ABAD"/>
        </a:solidFill>
      </dgm:spPr>
      <dgm:t>
        <a:bodyPr/>
        <a:lstStyle/>
        <a:p>
          <a:r>
            <a:rPr lang="uk-UA" sz="2400" dirty="0"/>
            <a:t>БФ «Вітри змін», ГО «Блакитний птах», ГО «СЕМА», ГО «Нумо сестри», ГО «Людина в біді», ГО «Молодь України», ГО «10 квітня» </a:t>
          </a:r>
          <a:endParaRPr lang="ru-RU" sz="2400" dirty="0"/>
        </a:p>
      </dgm:t>
    </dgm:pt>
    <dgm:pt modelId="{F326F9B9-829A-4F0B-8C8A-66D1AB104BE4}" type="parTrans" cxnId="{B65CA929-B066-41FA-8BB8-4C6FABDC7C17}">
      <dgm:prSet/>
      <dgm:spPr/>
      <dgm:t>
        <a:bodyPr/>
        <a:lstStyle/>
        <a:p>
          <a:endParaRPr lang="ru-RU"/>
        </a:p>
      </dgm:t>
    </dgm:pt>
    <dgm:pt modelId="{450CD7C0-289C-4924-8AE8-E2FD31528C19}" type="sibTrans" cxnId="{B65CA929-B066-41FA-8BB8-4C6FABDC7C17}">
      <dgm:prSet/>
      <dgm:spPr/>
      <dgm:t>
        <a:bodyPr/>
        <a:lstStyle/>
        <a:p>
          <a:endParaRPr lang="ru-RU"/>
        </a:p>
      </dgm:t>
    </dgm:pt>
    <dgm:pt modelId="{D5FEC82A-8978-4540-8804-C19866C7BDBD}">
      <dgm:prSet custT="1"/>
      <dgm:spPr>
        <a:solidFill>
          <a:srgbClr val="45ABAD"/>
        </a:solidFill>
      </dgm:spPr>
      <dgm:t>
        <a:bodyPr/>
        <a:lstStyle/>
        <a:p>
          <a:r>
            <a:rPr lang="uk-UA" sz="2400" dirty="0"/>
            <a:t>Представництво «Польської гуманітарної акції» в Україні</a:t>
          </a:r>
          <a:endParaRPr lang="ru-RU" sz="2400" dirty="0"/>
        </a:p>
      </dgm:t>
    </dgm:pt>
    <dgm:pt modelId="{788F77C9-33BE-4B19-B9A5-16BBB300D4C2}" type="parTrans" cxnId="{764C0C9F-289D-4CAB-82A0-AAF313B6ADCF}">
      <dgm:prSet/>
      <dgm:spPr/>
      <dgm:t>
        <a:bodyPr/>
        <a:lstStyle/>
        <a:p>
          <a:endParaRPr lang="ru-RU"/>
        </a:p>
      </dgm:t>
    </dgm:pt>
    <dgm:pt modelId="{8352636A-6F16-4CB5-8C02-15AF5469A790}" type="sibTrans" cxnId="{764C0C9F-289D-4CAB-82A0-AAF313B6ADCF}">
      <dgm:prSet/>
      <dgm:spPr/>
      <dgm:t>
        <a:bodyPr/>
        <a:lstStyle/>
        <a:p>
          <a:endParaRPr lang="ru-RU"/>
        </a:p>
      </dgm:t>
    </dgm:pt>
    <dgm:pt modelId="{91112C53-EDEC-481C-AFDF-DBA8477DCFFE}" type="pres">
      <dgm:prSet presAssocID="{685B916E-F6AE-4C1B-A810-904683C60E43}" presName="theList" presStyleCnt="0">
        <dgm:presLayoutVars>
          <dgm:dir/>
          <dgm:animLvl val="lvl"/>
          <dgm:resizeHandles val="exact"/>
        </dgm:presLayoutVars>
      </dgm:prSet>
      <dgm:spPr/>
    </dgm:pt>
    <dgm:pt modelId="{B7E047CF-0221-429F-9559-0C9ECBABA875}" type="pres">
      <dgm:prSet presAssocID="{2F783CBB-B821-47C7-9AA6-086D45DC6B71}" presName="compNode" presStyleCnt="0"/>
      <dgm:spPr/>
    </dgm:pt>
    <dgm:pt modelId="{4A832BE8-D937-4F09-BB98-207A56CDC85B}" type="pres">
      <dgm:prSet presAssocID="{2F783CBB-B821-47C7-9AA6-086D45DC6B71}" presName="aNode" presStyleLbl="bgShp" presStyleIdx="0" presStyleCnt="2"/>
      <dgm:spPr/>
    </dgm:pt>
    <dgm:pt modelId="{63D8A314-55AC-44CC-A737-BCA944108A18}" type="pres">
      <dgm:prSet presAssocID="{2F783CBB-B821-47C7-9AA6-086D45DC6B71}" presName="textNode" presStyleLbl="bgShp" presStyleIdx="0" presStyleCnt="2"/>
      <dgm:spPr/>
    </dgm:pt>
    <dgm:pt modelId="{F82236CC-7FD7-47FB-9B9F-484FCF5A8F5F}" type="pres">
      <dgm:prSet presAssocID="{2F783CBB-B821-47C7-9AA6-086D45DC6B71}" presName="compChildNode" presStyleCnt="0"/>
      <dgm:spPr/>
    </dgm:pt>
    <dgm:pt modelId="{4D0FB287-9F90-4019-90DA-46237CF16EE3}" type="pres">
      <dgm:prSet presAssocID="{2F783CBB-B821-47C7-9AA6-086D45DC6B71}" presName="theInnerList" presStyleCnt="0"/>
      <dgm:spPr/>
    </dgm:pt>
    <dgm:pt modelId="{821169CD-9D12-46FE-B144-B7C4A218DF5D}" type="pres">
      <dgm:prSet presAssocID="{BD2A2234-F6A0-48D0-BAD6-4450DAC8CDFA}" presName="childNode" presStyleLbl="node1" presStyleIdx="0" presStyleCnt="7" custScaleX="110033" custScaleY="126992" custLinFactY="-24243" custLinFactNeighborY="-100000">
        <dgm:presLayoutVars>
          <dgm:bulletEnabled val="1"/>
        </dgm:presLayoutVars>
      </dgm:prSet>
      <dgm:spPr/>
    </dgm:pt>
    <dgm:pt modelId="{9733C2D8-0AF8-430D-BDE0-EFBE9FD52E63}" type="pres">
      <dgm:prSet presAssocID="{BD2A2234-F6A0-48D0-BAD6-4450DAC8CDFA}" presName="aSpace2" presStyleCnt="0"/>
      <dgm:spPr/>
    </dgm:pt>
    <dgm:pt modelId="{640CB6BB-BF0B-4FCC-8F9A-C289EEBB9CB4}" type="pres">
      <dgm:prSet presAssocID="{91F9F9B3-7A11-462D-8A61-D01276F86C83}" presName="childNode" presStyleLbl="node1" presStyleIdx="1" presStyleCnt="7" custScaleX="105888" custLinFactY="-20556" custLinFactNeighborX="-235" custLinFactNeighborY="-100000">
        <dgm:presLayoutVars>
          <dgm:bulletEnabled val="1"/>
        </dgm:presLayoutVars>
      </dgm:prSet>
      <dgm:spPr/>
    </dgm:pt>
    <dgm:pt modelId="{88B55033-8DF1-47FC-B662-F40E3BCE597F}" type="pres">
      <dgm:prSet presAssocID="{91F9F9B3-7A11-462D-8A61-D01276F86C83}" presName="aSpace2" presStyleCnt="0"/>
      <dgm:spPr/>
    </dgm:pt>
    <dgm:pt modelId="{0AAFAD03-0B5C-47AA-B5D2-6BD70C15235E}" type="pres">
      <dgm:prSet presAssocID="{B2477062-D9CB-4F27-9101-97E57AA28F3D}" presName="childNode" presStyleLbl="node1" presStyleIdx="2" presStyleCnt="7" custScaleX="106051" custLinFactY="-18713" custLinFactNeighborX="-941" custLinFactNeighborY="-100000">
        <dgm:presLayoutVars>
          <dgm:bulletEnabled val="1"/>
        </dgm:presLayoutVars>
      </dgm:prSet>
      <dgm:spPr/>
    </dgm:pt>
    <dgm:pt modelId="{F5714449-7020-461B-A63A-48DF956ECE9C}" type="pres">
      <dgm:prSet presAssocID="{2F783CBB-B821-47C7-9AA6-086D45DC6B71}" presName="aSpace" presStyleCnt="0"/>
      <dgm:spPr/>
    </dgm:pt>
    <dgm:pt modelId="{F876D01C-EAE2-4A93-AB59-F3DC94332993}" type="pres">
      <dgm:prSet presAssocID="{DD2F7A9C-6FA5-432B-92C6-595C1BE42DD8}" presName="compNode" presStyleCnt="0"/>
      <dgm:spPr/>
    </dgm:pt>
    <dgm:pt modelId="{D913C5D6-EABC-4BD6-BE76-AD7023738362}" type="pres">
      <dgm:prSet presAssocID="{DD2F7A9C-6FA5-432B-92C6-595C1BE42DD8}" presName="aNode" presStyleLbl="bgShp" presStyleIdx="1" presStyleCnt="2" custLinFactNeighborX="415"/>
      <dgm:spPr/>
    </dgm:pt>
    <dgm:pt modelId="{424292B6-AFF6-4E2C-95F3-98B3182BFCF3}" type="pres">
      <dgm:prSet presAssocID="{DD2F7A9C-6FA5-432B-92C6-595C1BE42DD8}" presName="textNode" presStyleLbl="bgShp" presStyleIdx="1" presStyleCnt="2"/>
      <dgm:spPr/>
    </dgm:pt>
    <dgm:pt modelId="{B2F979C1-8572-4D99-9DB0-D03C7C0B8D4D}" type="pres">
      <dgm:prSet presAssocID="{DD2F7A9C-6FA5-432B-92C6-595C1BE42DD8}" presName="compChildNode" presStyleCnt="0"/>
      <dgm:spPr/>
    </dgm:pt>
    <dgm:pt modelId="{FA319D6C-A4C3-429E-8E09-B8A6D57C68BA}" type="pres">
      <dgm:prSet presAssocID="{DD2F7A9C-6FA5-432B-92C6-595C1BE42DD8}" presName="theInnerList" presStyleCnt="0"/>
      <dgm:spPr/>
    </dgm:pt>
    <dgm:pt modelId="{9B100405-CED4-4CD2-9C3A-360C2D4B03A0}" type="pres">
      <dgm:prSet presAssocID="{0029F4DC-4A1B-4945-8232-BFBCC1891990}" presName="childNode" presStyleLbl="node1" presStyleIdx="3" presStyleCnt="7" custScaleX="109368" custScaleY="2000000" custLinFactY="-400000" custLinFactNeighborX="831" custLinFactNeighborY="-497242">
        <dgm:presLayoutVars>
          <dgm:bulletEnabled val="1"/>
        </dgm:presLayoutVars>
      </dgm:prSet>
      <dgm:spPr/>
    </dgm:pt>
    <dgm:pt modelId="{4F42FE18-6986-40B6-8CDB-12481429F66D}" type="pres">
      <dgm:prSet presAssocID="{0029F4DC-4A1B-4945-8232-BFBCC1891990}" presName="aSpace2" presStyleCnt="0"/>
      <dgm:spPr/>
    </dgm:pt>
    <dgm:pt modelId="{C5865AF0-1C2F-4179-A0FE-2D5F5AC62292}" type="pres">
      <dgm:prSet presAssocID="{D5FEC82A-8978-4540-8804-C19866C7BDBD}" presName="childNode" presStyleLbl="node1" presStyleIdx="4" presStyleCnt="7" custScaleX="111460" custScaleY="1511168" custLinFactY="-200000" custLinFactNeighborX="1877" custLinFactNeighborY="-297756">
        <dgm:presLayoutVars>
          <dgm:bulletEnabled val="1"/>
        </dgm:presLayoutVars>
      </dgm:prSet>
      <dgm:spPr/>
    </dgm:pt>
    <dgm:pt modelId="{4A296EB0-88DA-49B3-B2C5-49304F5EDB7F}" type="pres">
      <dgm:prSet presAssocID="{D5FEC82A-8978-4540-8804-C19866C7BDBD}" presName="aSpace2" presStyleCnt="0"/>
      <dgm:spPr/>
    </dgm:pt>
    <dgm:pt modelId="{BE808D59-8EFA-4B36-90E7-DD47A5D55B1B}" type="pres">
      <dgm:prSet presAssocID="{F39E6AF9-6447-4896-B636-15A9067A15E9}" presName="childNode" presStyleLbl="node1" presStyleIdx="5" presStyleCnt="7" custScaleX="111874" custScaleY="2000000" custLinFactY="-100000" custLinFactNeighborX="1045" custLinFactNeighborY="-152156">
        <dgm:presLayoutVars>
          <dgm:bulletEnabled val="1"/>
        </dgm:presLayoutVars>
      </dgm:prSet>
      <dgm:spPr/>
    </dgm:pt>
    <dgm:pt modelId="{589F2594-5D79-4A02-A696-D87E5C682040}" type="pres">
      <dgm:prSet presAssocID="{F39E6AF9-6447-4896-B636-15A9067A15E9}" presName="aSpace2" presStyleCnt="0"/>
      <dgm:spPr/>
    </dgm:pt>
    <dgm:pt modelId="{F7A27C6C-EE58-4B45-9A1C-724E835CFF8D}" type="pres">
      <dgm:prSet presAssocID="{2B6F160E-3481-48EF-B698-DD6DCDB1DE9C}" presName="childNode" presStyleLbl="node1" presStyleIdx="6" presStyleCnt="7" custScaleX="112581" custScaleY="1533895" custLinFactNeighborX="1140" custLinFactNeighborY="25472">
        <dgm:presLayoutVars>
          <dgm:bulletEnabled val="1"/>
        </dgm:presLayoutVars>
      </dgm:prSet>
      <dgm:spPr/>
    </dgm:pt>
  </dgm:ptLst>
  <dgm:cxnLst>
    <dgm:cxn modelId="{F5FE4506-8960-44E4-8B17-5057A3A7A909}" type="presOf" srcId="{2F783CBB-B821-47C7-9AA6-086D45DC6B71}" destId="{63D8A314-55AC-44CC-A737-BCA944108A18}" srcOrd="1" destOrd="0" presId="urn:microsoft.com/office/officeart/2005/8/layout/lProcess2"/>
    <dgm:cxn modelId="{AEBBD808-1ADD-45C8-8E47-F1524A8C2352}" type="presOf" srcId="{2B6F160E-3481-48EF-B698-DD6DCDB1DE9C}" destId="{F7A27C6C-EE58-4B45-9A1C-724E835CFF8D}" srcOrd="0" destOrd="0" presId="urn:microsoft.com/office/officeart/2005/8/layout/lProcess2"/>
    <dgm:cxn modelId="{258C640C-8B12-4416-8243-A7B7B317F0ED}" type="presOf" srcId="{BD2A2234-F6A0-48D0-BAD6-4450DAC8CDFA}" destId="{821169CD-9D12-46FE-B144-B7C4A218DF5D}" srcOrd="0" destOrd="0" presId="urn:microsoft.com/office/officeart/2005/8/layout/lProcess2"/>
    <dgm:cxn modelId="{4DA54410-03C6-456F-8FDE-E0C9FC552AB3}" type="presOf" srcId="{685B916E-F6AE-4C1B-A810-904683C60E43}" destId="{91112C53-EDEC-481C-AFDF-DBA8477DCFFE}" srcOrd="0" destOrd="0" presId="urn:microsoft.com/office/officeart/2005/8/layout/lProcess2"/>
    <dgm:cxn modelId="{B65CA929-B066-41FA-8BB8-4C6FABDC7C17}" srcId="{DD2F7A9C-6FA5-432B-92C6-595C1BE42DD8}" destId="{F39E6AF9-6447-4896-B636-15A9067A15E9}" srcOrd="2" destOrd="0" parTransId="{F326F9B9-829A-4F0B-8C8A-66D1AB104BE4}" sibTransId="{450CD7C0-289C-4924-8AE8-E2FD31528C19}"/>
    <dgm:cxn modelId="{F5824260-A920-42E4-A9F6-89E55C3CEDFF}" type="presOf" srcId="{2F783CBB-B821-47C7-9AA6-086D45DC6B71}" destId="{4A832BE8-D937-4F09-BB98-207A56CDC85B}" srcOrd="0" destOrd="0" presId="urn:microsoft.com/office/officeart/2005/8/layout/lProcess2"/>
    <dgm:cxn modelId="{75D5B664-9791-4DAC-BF33-D1B02DEF63ED}" type="presOf" srcId="{D5FEC82A-8978-4540-8804-C19866C7BDBD}" destId="{C5865AF0-1C2F-4179-A0FE-2D5F5AC62292}" srcOrd="0" destOrd="0" presId="urn:microsoft.com/office/officeart/2005/8/layout/lProcess2"/>
    <dgm:cxn modelId="{AE518477-1F92-46C4-926A-3EB62B3554E6}" type="presOf" srcId="{91F9F9B3-7A11-462D-8A61-D01276F86C83}" destId="{640CB6BB-BF0B-4FCC-8F9A-C289EEBB9CB4}" srcOrd="0" destOrd="0" presId="urn:microsoft.com/office/officeart/2005/8/layout/lProcess2"/>
    <dgm:cxn modelId="{7D5CE878-3CE6-4146-B319-C5703604828C}" srcId="{DD2F7A9C-6FA5-432B-92C6-595C1BE42DD8}" destId="{2B6F160E-3481-48EF-B698-DD6DCDB1DE9C}" srcOrd="3" destOrd="0" parTransId="{A8A7B7A5-F9AD-492C-8711-0375DA6DF829}" sibTransId="{F8FC57CC-BB3C-47BA-B54F-76F8E5FE09D5}"/>
    <dgm:cxn modelId="{0E684E85-7362-420E-B734-40549DD7C250}" type="presOf" srcId="{B2477062-D9CB-4F27-9101-97E57AA28F3D}" destId="{0AAFAD03-0B5C-47AA-B5D2-6BD70C15235E}" srcOrd="0" destOrd="0" presId="urn:microsoft.com/office/officeart/2005/8/layout/lProcess2"/>
    <dgm:cxn modelId="{D6569687-EFC5-4828-B22E-72424A9BB87A}" srcId="{DD2F7A9C-6FA5-432B-92C6-595C1BE42DD8}" destId="{0029F4DC-4A1B-4945-8232-BFBCC1891990}" srcOrd="0" destOrd="0" parTransId="{EE4148F5-F7D7-4A57-839A-2F455A625D69}" sibTransId="{6FD0CD58-D18F-4F29-9C5B-5E5A7BE1159C}"/>
    <dgm:cxn modelId="{764C0C9F-289D-4CAB-82A0-AAF313B6ADCF}" srcId="{DD2F7A9C-6FA5-432B-92C6-595C1BE42DD8}" destId="{D5FEC82A-8978-4540-8804-C19866C7BDBD}" srcOrd="1" destOrd="0" parTransId="{788F77C9-33BE-4B19-B9A5-16BBB300D4C2}" sibTransId="{8352636A-6F16-4CB5-8C02-15AF5469A790}"/>
    <dgm:cxn modelId="{DB6F63AE-B9D6-4CF5-99AB-965661FF7BE5}" srcId="{685B916E-F6AE-4C1B-A810-904683C60E43}" destId="{2F783CBB-B821-47C7-9AA6-086D45DC6B71}" srcOrd="0" destOrd="0" parTransId="{FB031B4D-D478-4E57-B6D7-EBE917D9C322}" sibTransId="{94A3DA78-6842-4DD0-94DE-3B7C5FEB640B}"/>
    <dgm:cxn modelId="{6F3549AF-1E27-40CE-9E1C-A43FF21459EB}" type="presOf" srcId="{F39E6AF9-6447-4896-B636-15A9067A15E9}" destId="{BE808D59-8EFA-4B36-90E7-DD47A5D55B1B}" srcOrd="0" destOrd="0" presId="urn:microsoft.com/office/officeart/2005/8/layout/lProcess2"/>
    <dgm:cxn modelId="{FAAFCABA-0B9B-46F6-B80A-331C2A5B8986}" srcId="{2F783CBB-B821-47C7-9AA6-086D45DC6B71}" destId="{B2477062-D9CB-4F27-9101-97E57AA28F3D}" srcOrd="2" destOrd="0" parTransId="{72FC59B8-CE6F-43A5-B75B-10AE05AFE4CF}" sibTransId="{2B8BB47E-40BF-46D4-8F13-CF09E3486BA4}"/>
    <dgm:cxn modelId="{6AC48DDC-59AE-4D30-AB66-9C9E5D0A352B}" type="presOf" srcId="{DD2F7A9C-6FA5-432B-92C6-595C1BE42DD8}" destId="{424292B6-AFF6-4E2C-95F3-98B3182BFCF3}" srcOrd="1" destOrd="0" presId="urn:microsoft.com/office/officeart/2005/8/layout/lProcess2"/>
    <dgm:cxn modelId="{20B1EAE6-D57A-4C12-A0D5-5ED0B8E796F8}" type="presOf" srcId="{DD2F7A9C-6FA5-432B-92C6-595C1BE42DD8}" destId="{D913C5D6-EABC-4BD6-BE76-AD7023738362}" srcOrd="0" destOrd="0" presId="urn:microsoft.com/office/officeart/2005/8/layout/lProcess2"/>
    <dgm:cxn modelId="{4B1372E9-95F2-4BB4-80D2-293A480133C7}" type="presOf" srcId="{0029F4DC-4A1B-4945-8232-BFBCC1891990}" destId="{9B100405-CED4-4CD2-9C3A-360C2D4B03A0}" srcOrd="0" destOrd="0" presId="urn:microsoft.com/office/officeart/2005/8/layout/lProcess2"/>
    <dgm:cxn modelId="{39CEBEF5-43DB-4E0C-AA1F-CA2606943B83}" srcId="{2F783CBB-B821-47C7-9AA6-086D45DC6B71}" destId="{91F9F9B3-7A11-462D-8A61-D01276F86C83}" srcOrd="1" destOrd="0" parTransId="{E18048FF-8E86-4F09-8E3B-3CE7AE707C32}" sibTransId="{F9365589-C9B5-4ED1-A158-E909B58ADC25}"/>
    <dgm:cxn modelId="{B071F0F5-653A-4080-A829-38397E2F1343}" srcId="{685B916E-F6AE-4C1B-A810-904683C60E43}" destId="{DD2F7A9C-6FA5-432B-92C6-595C1BE42DD8}" srcOrd="1" destOrd="0" parTransId="{85F21278-9C02-4179-AB33-5014EDE2C0BC}" sibTransId="{20669B99-BC30-4785-A61F-DE23F3D76E7F}"/>
    <dgm:cxn modelId="{387FE8F9-EF92-45D4-878F-B47FFD7331AA}" srcId="{2F783CBB-B821-47C7-9AA6-086D45DC6B71}" destId="{BD2A2234-F6A0-48D0-BAD6-4450DAC8CDFA}" srcOrd="0" destOrd="0" parTransId="{F098A5A0-C434-4AA1-9C5B-A7896AE61250}" sibTransId="{0FE095C3-29EE-4EAE-8861-5723C8E8A905}"/>
    <dgm:cxn modelId="{C453E14F-F043-4156-A8E5-D2BF9778E694}" type="presParOf" srcId="{91112C53-EDEC-481C-AFDF-DBA8477DCFFE}" destId="{B7E047CF-0221-429F-9559-0C9ECBABA875}" srcOrd="0" destOrd="0" presId="urn:microsoft.com/office/officeart/2005/8/layout/lProcess2"/>
    <dgm:cxn modelId="{3739EC28-2508-4D73-BEB9-8F7A935E4A2B}" type="presParOf" srcId="{B7E047CF-0221-429F-9559-0C9ECBABA875}" destId="{4A832BE8-D937-4F09-BB98-207A56CDC85B}" srcOrd="0" destOrd="0" presId="urn:microsoft.com/office/officeart/2005/8/layout/lProcess2"/>
    <dgm:cxn modelId="{8DED7DF7-CC5C-4187-BDD6-9B34FAC38753}" type="presParOf" srcId="{B7E047CF-0221-429F-9559-0C9ECBABA875}" destId="{63D8A314-55AC-44CC-A737-BCA944108A18}" srcOrd="1" destOrd="0" presId="urn:microsoft.com/office/officeart/2005/8/layout/lProcess2"/>
    <dgm:cxn modelId="{B90B2EA1-A223-4172-80D3-9793C33424FC}" type="presParOf" srcId="{B7E047CF-0221-429F-9559-0C9ECBABA875}" destId="{F82236CC-7FD7-47FB-9B9F-484FCF5A8F5F}" srcOrd="2" destOrd="0" presId="urn:microsoft.com/office/officeart/2005/8/layout/lProcess2"/>
    <dgm:cxn modelId="{13E1F95A-CA8D-4111-8191-846737EC4DA6}" type="presParOf" srcId="{F82236CC-7FD7-47FB-9B9F-484FCF5A8F5F}" destId="{4D0FB287-9F90-4019-90DA-46237CF16EE3}" srcOrd="0" destOrd="0" presId="urn:microsoft.com/office/officeart/2005/8/layout/lProcess2"/>
    <dgm:cxn modelId="{69B885AC-949E-42A1-A5F7-82343FA5CA00}" type="presParOf" srcId="{4D0FB287-9F90-4019-90DA-46237CF16EE3}" destId="{821169CD-9D12-46FE-B144-B7C4A218DF5D}" srcOrd="0" destOrd="0" presId="urn:microsoft.com/office/officeart/2005/8/layout/lProcess2"/>
    <dgm:cxn modelId="{3ABF30F6-C9B3-4C63-8D73-BF8D6ADA3E89}" type="presParOf" srcId="{4D0FB287-9F90-4019-90DA-46237CF16EE3}" destId="{9733C2D8-0AF8-430D-BDE0-EFBE9FD52E63}" srcOrd="1" destOrd="0" presId="urn:microsoft.com/office/officeart/2005/8/layout/lProcess2"/>
    <dgm:cxn modelId="{DC8B9747-4614-49BF-9875-B15F782EF8C3}" type="presParOf" srcId="{4D0FB287-9F90-4019-90DA-46237CF16EE3}" destId="{640CB6BB-BF0B-4FCC-8F9A-C289EEBB9CB4}" srcOrd="2" destOrd="0" presId="urn:microsoft.com/office/officeart/2005/8/layout/lProcess2"/>
    <dgm:cxn modelId="{DA4A6AD8-559B-4A2F-B28A-B1EC50366212}" type="presParOf" srcId="{4D0FB287-9F90-4019-90DA-46237CF16EE3}" destId="{88B55033-8DF1-47FC-B662-F40E3BCE597F}" srcOrd="3" destOrd="0" presId="urn:microsoft.com/office/officeart/2005/8/layout/lProcess2"/>
    <dgm:cxn modelId="{3E54B992-E0B3-494A-9C66-EEAE78F8E25C}" type="presParOf" srcId="{4D0FB287-9F90-4019-90DA-46237CF16EE3}" destId="{0AAFAD03-0B5C-47AA-B5D2-6BD70C15235E}" srcOrd="4" destOrd="0" presId="urn:microsoft.com/office/officeart/2005/8/layout/lProcess2"/>
    <dgm:cxn modelId="{2629D1FA-B594-46FC-8303-44F9F74CCB81}" type="presParOf" srcId="{91112C53-EDEC-481C-AFDF-DBA8477DCFFE}" destId="{F5714449-7020-461B-A63A-48DF956ECE9C}" srcOrd="1" destOrd="0" presId="urn:microsoft.com/office/officeart/2005/8/layout/lProcess2"/>
    <dgm:cxn modelId="{39887F86-DAB3-4005-A4F5-CE413398B072}" type="presParOf" srcId="{91112C53-EDEC-481C-AFDF-DBA8477DCFFE}" destId="{F876D01C-EAE2-4A93-AB59-F3DC94332993}" srcOrd="2" destOrd="0" presId="urn:microsoft.com/office/officeart/2005/8/layout/lProcess2"/>
    <dgm:cxn modelId="{BB6A4863-7F6A-4D6B-A76C-6D71EBBD74B4}" type="presParOf" srcId="{F876D01C-EAE2-4A93-AB59-F3DC94332993}" destId="{D913C5D6-EABC-4BD6-BE76-AD7023738362}" srcOrd="0" destOrd="0" presId="urn:microsoft.com/office/officeart/2005/8/layout/lProcess2"/>
    <dgm:cxn modelId="{26AE5DD6-6F00-43F4-9DF5-5AE9B6692FB1}" type="presParOf" srcId="{F876D01C-EAE2-4A93-AB59-F3DC94332993}" destId="{424292B6-AFF6-4E2C-95F3-98B3182BFCF3}" srcOrd="1" destOrd="0" presId="urn:microsoft.com/office/officeart/2005/8/layout/lProcess2"/>
    <dgm:cxn modelId="{E4E8877C-6912-43B2-BD65-02A74678EF3C}" type="presParOf" srcId="{F876D01C-EAE2-4A93-AB59-F3DC94332993}" destId="{B2F979C1-8572-4D99-9DB0-D03C7C0B8D4D}" srcOrd="2" destOrd="0" presId="urn:microsoft.com/office/officeart/2005/8/layout/lProcess2"/>
    <dgm:cxn modelId="{82A99D12-E1BB-4C0E-99EE-C5A50F15E143}" type="presParOf" srcId="{B2F979C1-8572-4D99-9DB0-D03C7C0B8D4D}" destId="{FA319D6C-A4C3-429E-8E09-B8A6D57C68BA}" srcOrd="0" destOrd="0" presId="urn:microsoft.com/office/officeart/2005/8/layout/lProcess2"/>
    <dgm:cxn modelId="{457B731A-91DA-48A2-8056-DE821B83301D}" type="presParOf" srcId="{FA319D6C-A4C3-429E-8E09-B8A6D57C68BA}" destId="{9B100405-CED4-4CD2-9C3A-360C2D4B03A0}" srcOrd="0" destOrd="0" presId="urn:microsoft.com/office/officeart/2005/8/layout/lProcess2"/>
    <dgm:cxn modelId="{1818B2BD-DF1E-433E-958A-CBF1FCCA2866}" type="presParOf" srcId="{FA319D6C-A4C3-429E-8E09-B8A6D57C68BA}" destId="{4F42FE18-6986-40B6-8CDB-12481429F66D}" srcOrd="1" destOrd="0" presId="urn:microsoft.com/office/officeart/2005/8/layout/lProcess2"/>
    <dgm:cxn modelId="{34E4D233-43C2-42A4-A731-980D287EB447}" type="presParOf" srcId="{FA319D6C-A4C3-429E-8E09-B8A6D57C68BA}" destId="{C5865AF0-1C2F-4179-A0FE-2D5F5AC62292}" srcOrd="2" destOrd="0" presId="urn:microsoft.com/office/officeart/2005/8/layout/lProcess2"/>
    <dgm:cxn modelId="{E39BCE1D-976F-4EF0-82EE-BC9A170454AC}" type="presParOf" srcId="{FA319D6C-A4C3-429E-8E09-B8A6D57C68BA}" destId="{4A296EB0-88DA-49B3-B2C5-49304F5EDB7F}" srcOrd="3" destOrd="0" presId="urn:microsoft.com/office/officeart/2005/8/layout/lProcess2"/>
    <dgm:cxn modelId="{86A9D7C1-37EB-44EE-A1FA-A55A83E7DED4}" type="presParOf" srcId="{FA319D6C-A4C3-429E-8E09-B8A6D57C68BA}" destId="{BE808D59-8EFA-4B36-90E7-DD47A5D55B1B}" srcOrd="4" destOrd="0" presId="urn:microsoft.com/office/officeart/2005/8/layout/lProcess2"/>
    <dgm:cxn modelId="{2DBDEF0A-1F2F-48A1-AF1A-0DF48909DDED}" type="presParOf" srcId="{FA319D6C-A4C3-429E-8E09-B8A6D57C68BA}" destId="{589F2594-5D79-4A02-A696-D87E5C682040}" srcOrd="5" destOrd="0" presId="urn:microsoft.com/office/officeart/2005/8/layout/lProcess2"/>
    <dgm:cxn modelId="{1759BAFF-1D8F-497C-8C5D-FEF51EC913C0}" type="presParOf" srcId="{FA319D6C-A4C3-429E-8E09-B8A6D57C68BA}" destId="{F7A27C6C-EE58-4B45-9A1C-724E835CFF8D}" srcOrd="6"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BF6DEB-8B6E-4D52-A914-77AE0738F44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FAB9D80E-89D4-48F5-92B9-3493A1A8A0DD}">
      <dgm:prSet phldrT="[Текст]" custT="1"/>
      <dgm:spPr>
        <a:solidFill>
          <a:srgbClr val="4F81BD">
            <a:hueOff val="0"/>
            <a:satOff val="0"/>
            <a:lumOff val="0"/>
            <a:alphaOff val="0"/>
          </a:srgbClr>
        </a:solidFill>
        <a:ln w="25400" cap="flat" cmpd="sng" algn="ctr">
          <a:solidFill>
            <a:srgbClr val="FFFFFF">
              <a:hueOff val="0"/>
              <a:satOff val="0"/>
              <a:lumOff val="0"/>
              <a:alphaOff val="0"/>
            </a:srgbClr>
          </a:solidFill>
          <a:prstDash val="solid"/>
        </a:ln>
        <a:effectLst/>
      </dgm:spPr>
      <dgm:t>
        <a:bodyPr spcFirstLastPara="0" vert="horz" wrap="square" lIns="83820" tIns="83820" rIns="83820" bIns="83820" numCol="1" spcCol="1270" anchor="ctr" anchorCtr="0"/>
        <a:lstStyle/>
        <a:p>
          <a:pPr marL="0" lvl="0" indent="0" algn="ctr" defTabSz="977900">
            <a:lnSpc>
              <a:spcPct val="90000"/>
            </a:lnSpc>
            <a:spcBef>
              <a:spcPct val="0"/>
            </a:spcBef>
            <a:spcAft>
              <a:spcPct val="35000"/>
            </a:spcAft>
            <a:buFont typeface="Arial" panose="020B0604020202020204" pitchFamily="34" charset="0"/>
            <a:buNone/>
          </a:pPr>
          <a:r>
            <a:rPr lang="uk-UA" sz="4000" b="1" kern="1200" dirty="0">
              <a:solidFill>
                <a:srgbClr val="FFFFFF"/>
              </a:solidFill>
              <a:latin typeface="Arial"/>
              <a:ea typeface="+mn-ea"/>
              <a:cs typeface="+mn-cs"/>
            </a:rPr>
            <a:t>Ключові виклики</a:t>
          </a:r>
          <a:endParaRPr lang="ru-RU" sz="4000" b="1" kern="1200" dirty="0">
            <a:solidFill>
              <a:srgbClr val="FFFFFF"/>
            </a:solidFill>
            <a:latin typeface="Arial"/>
            <a:ea typeface="+mn-ea"/>
            <a:cs typeface="+mn-cs"/>
          </a:endParaRPr>
        </a:p>
      </dgm:t>
    </dgm:pt>
    <dgm:pt modelId="{60F2BB3B-B229-4D1D-BA5D-060A18842EB3}" type="parTrans" cxnId="{E668D0CC-628E-467E-939C-182CD22A0F5B}">
      <dgm:prSet/>
      <dgm:spPr/>
      <dgm:t>
        <a:bodyPr/>
        <a:lstStyle/>
        <a:p>
          <a:endParaRPr lang="ru-RU"/>
        </a:p>
      </dgm:t>
    </dgm:pt>
    <dgm:pt modelId="{E7E6CECB-5344-491B-9851-9D3FB91CA50C}" type="sibTrans" cxnId="{E668D0CC-628E-467E-939C-182CD22A0F5B}">
      <dgm:prSet/>
      <dgm:spPr/>
      <dgm:t>
        <a:bodyPr/>
        <a:lstStyle/>
        <a:p>
          <a:endParaRPr lang="ru-RU"/>
        </a:p>
      </dgm:t>
    </dgm:pt>
    <dgm:pt modelId="{45CC889A-27E2-4F44-9A2C-DBC56AAF5C81}">
      <dgm:prSet phldrT="[Текст]" custT="1"/>
      <dgm:spPr>
        <a:solidFill>
          <a:srgbClr val="45ABAD"/>
        </a:solidFill>
      </dgm:spPr>
      <dgm:t>
        <a:bodyPr/>
        <a:lstStyle/>
        <a:p>
          <a:r>
            <a:rPr lang="uk-UA" sz="3600" dirty="0">
              <a:solidFill>
                <a:schemeClr val="bg1"/>
              </a:solidFill>
            </a:rPr>
            <a:t>обмежений обсяг послуг</a:t>
          </a:r>
          <a:endParaRPr lang="ru-RU" sz="3600" dirty="0">
            <a:solidFill>
              <a:schemeClr val="bg1"/>
            </a:solidFill>
          </a:endParaRPr>
        </a:p>
      </dgm:t>
    </dgm:pt>
    <dgm:pt modelId="{422999F1-8BE0-471B-86A2-AD9954778EF9}" type="parTrans" cxnId="{61E9AD20-EDD0-44AF-B0CE-6F41306B13E5}">
      <dgm:prSet/>
      <dgm:spPr/>
      <dgm:t>
        <a:bodyPr/>
        <a:lstStyle/>
        <a:p>
          <a:endParaRPr lang="ru-RU"/>
        </a:p>
      </dgm:t>
    </dgm:pt>
    <dgm:pt modelId="{ECB82F5E-08EF-4969-99D1-9FD80132B964}" type="sibTrans" cxnId="{61E9AD20-EDD0-44AF-B0CE-6F41306B13E5}">
      <dgm:prSet/>
      <dgm:spPr/>
      <dgm:t>
        <a:bodyPr/>
        <a:lstStyle/>
        <a:p>
          <a:endParaRPr lang="ru-RU"/>
        </a:p>
      </dgm:t>
    </dgm:pt>
    <dgm:pt modelId="{2591DB8C-EA30-42D1-A21C-DC30791D5BCA}">
      <dgm:prSet phldrT="[Текст]" custT="1"/>
      <dgm:spPr>
        <a:solidFill>
          <a:srgbClr val="45ABAD"/>
        </a:solidFill>
      </dgm:spPr>
      <dgm:t>
        <a:bodyPr/>
        <a:lstStyle/>
        <a:p>
          <a:r>
            <a:rPr lang="uk-UA" sz="3600" dirty="0">
              <a:solidFill>
                <a:schemeClr val="bg1"/>
              </a:solidFill>
            </a:rPr>
            <a:t>брак системних довготривалих послуг </a:t>
          </a:r>
          <a:r>
            <a:rPr lang="uk-UA" sz="2600" i="1" dirty="0">
              <a:solidFill>
                <a:schemeClr val="bg1"/>
              </a:solidFill>
            </a:rPr>
            <a:t>(до досягнення успішного результату)</a:t>
          </a:r>
          <a:endParaRPr lang="ru-RU" sz="2600" i="1" dirty="0">
            <a:solidFill>
              <a:schemeClr val="bg1"/>
            </a:solidFill>
          </a:endParaRPr>
        </a:p>
      </dgm:t>
    </dgm:pt>
    <dgm:pt modelId="{165E563D-D3E8-45B6-914C-D8891A1848FA}" type="parTrans" cxnId="{0F9566CF-850E-40F7-9111-0DA572F39D42}">
      <dgm:prSet/>
      <dgm:spPr/>
      <dgm:t>
        <a:bodyPr/>
        <a:lstStyle/>
        <a:p>
          <a:endParaRPr lang="ru-RU"/>
        </a:p>
      </dgm:t>
    </dgm:pt>
    <dgm:pt modelId="{F4CE6E71-9CB5-42FB-A019-D09112AC6BAD}" type="sibTrans" cxnId="{0F9566CF-850E-40F7-9111-0DA572F39D42}">
      <dgm:prSet/>
      <dgm:spPr/>
      <dgm:t>
        <a:bodyPr/>
        <a:lstStyle/>
        <a:p>
          <a:endParaRPr lang="ru-RU"/>
        </a:p>
      </dgm:t>
    </dgm:pt>
    <dgm:pt modelId="{8DC61DFB-F90B-4E8E-A115-9D6DC9AFC603}">
      <dgm:prSet phldrT="[Текст]" custT="1"/>
      <dgm:spPr>
        <a:solidFill>
          <a:srgbClr val="45ABAD"/>
        </a:solidFill>
        <a:ln>
          <a:noFill/>
        </a:ln>
        <a:effectLst/>
      </dgm:spPr>
      <dgm:t>
        <a:bodyPr spcFirstLastPara="0" vert="horz" wrap="square" lIns="22860" tIns="22860" rIns="22860" bIns="22860" numCol="1" spcCol="1270" anchor="ctr" anchorCtr="0"/>
        <a:lstStyle/>
        <a:p>
          <a:pPr marL="0" lvl="0" algn="ctr" defTabSz="800100">
            <a:lnSpc>
              <a:spcPct val="90000"/>
            </a:lnSpc>
            <a:spcBef>
              <a:spcPct val="0"/>
            </a:spcBef>
            <a:spcAft>
              <a:spcPct val="35000"/>
            </a:spcAft>
            <a:buFont typeface="Arial" panose="020B0604020202020204" pitchFamily="34" charset="0"/>
            <a:buNone/>
          </a:pPr>
          <a:r>
            <a:rPr lang="uk-UA" sz="3200" kern="1200" dirty="0">
              <a:solidFill>
                <a:srgbClr val="FFFFFF"/>
              </a:solidFill>
              <a:latin typeface="Arial"/>
              <a:ea typeface="+mn-ea"/>
              <a:cs typeface="+mn-cs"/>
            </a:rPr>
            <a:t>брак координації між фахівцями різного профілю</a:t>
          </a:r>
          <a:endParaRPr lang="ru-RU" sz="3200" kern="1200" dirty="0">
            <a:solidFill>
              <a:srgbClr val="FFFFFF"/>
            </a:solidFill>
            <a:latin typeface="Arial"/>
            <a:ea typeface="+mn-ea"/>
            <a:cs typeface="+mn-cs"/>
          </a:endParaRPr>
        </a:p>
      </dgm:t>
    </dgm:pt>
    <dgm:pt modelId="{0BFA3FC7-0DCB-4920-83CA-F4BB5ACAEEAC}" type="parTrans" cxnId="{2BE343CC-9BFE-42A6-BFCF-E1EBC054F279}">
      <dgm:prSet/>
      <dgm:spPr/>
      <dgm:t>
        <a:bodyPr/>
        <a:lstStyle/>
        <a:p>
          <a:endParaRPr lang="ru-RU"/>
        </a:p>
      </dgm:t>
    </dgm:pt>
    <dgm:pt modelId="{A1EA40A7-D6F3-4C3C-B2B2-37B0836009FF}" type="sibTrans" cxnId="{2BE343CC-9BFE-42A6-BFCF-E1EBC054F279}">
      <dgm:prSet/>
      <dgm:spPr/>
      <dgm:t>
        <a:bodyPr/>
        <a:lstStyle/>
        <a:p>
          <a:endParaRPr lang="ru-RU"/>
        </a:p>
      </dgm:t>
    </dgm:pt>
    <dgm:pt modelId="{C7B5AB79-B591-4485-AF79-D664FAB44A00}" type="pres">
      <dgm:prSet presAssocID="{C9BF6DEB-8B6E-4D52-A914-77AE0738F447}" presName="outerComposite" presStyleCnt="0">
        <dgm:presLayoutVars>
          <dgm:chMax val="5"/>
          <dgm:dir/>
          <dgm:resizeHandles val="exact"/>
        </dgm:presLayoutVars>
      </dgm:prSet>
      <dgm:spPr/>
    </dgm:pt>
    <dgm:pt modelId="{CEE80B85-BC8E-4869-AFF0-366505A40CB2}" type="pres">
      <dgm:prSet presAssocID="{C9BF6DEB-8B6E-4D52-A914-77AE0738F447}" presName="dummyMaxCanvas" presStyleCnt="0">
        <dgm:presLayoutVars/>
      </dgm:prSet>
      <dgm:spPr/>
    </dgm:pt>
    <dgm:pt modelId="{ECB56FAA-9AE1-4247-AD3A-179C0E1D1925}" type="pres">
      <dgm:prSet presAssocID="{C9BF6DEB-8B6E-4D52-A914-77AE0738F447}" presName="FourNodes_1" presStyleLbl="node1" presStyleIdx="0" presStyleCnt="4">
        <dgm:presLayoutVars>
          <dgm:bulletEnabled val="1"/>
        </dgm:presLayoutVars>
      </dgm:prSet>
      <dgm:spPr/>
    </dgm:pt>
    <dgm:pt modelId="{7642D113-D607-499D-8C99-9EB28033A364}" type="pres">
      <dgm:prSet presAssocID="{C9BF6DEB-8B6E-4D52-A914-77AE0738F447}" presName="FourNodes_2" presStyleLbl="node1" presStyleIdx="1" presStyleCnt="4" custScaleY="96538" custLinFactNeighborX="2381" custLinFactNeighborY="-13824">
        <dgm:presLayoutVars>
          <dgm:bulletEnabled val="1"/>
        </dgm:presLayoutVars>
      </dgm:prSet>
      <dgm:spPr/>
    </dgm:pt>
    <dgm:pt modelId="{AE526E70-C2B2-4C75-88BD-87CDA2B43F0F}" type="pres">
      <dgm:prSet presAssocID="{C9BF6DEB-8B6E-4D52-A914-77AE0738F447}" presName="FourNodes_3" presStyleLbl="node1" presStyleIdx="2" presStyleCnt="4" custScaleY="121721" custLinFactNeighborX="-399" custLinFactNeighborY="-9756">
        <dgm:presLayoutVars>
          <dgm:bulletEnabled val="1"/>
        </dgm:presLayoutVars>
      </dgm:prSet>
      <dgm:spPr/>
    </dgm:pt>
    <dgm:pt modelId="{5796C2F7-EA52-45BA-9068-06EB6F4B35CF}" type="pres">
      <dgm:prSet presAssocID="{C9BF6DEB-8B6E-4D52-A914-77AE0738F447}" presName="FourNodes_4" presStyleLbl="node1" presStyleIdx="3" presStyleCnt="4" custLinFactNeighborX="-2625" custLinFactNeighborY="11525">
        <dgm:presLayoutVars>
          <dgm:bulletEnabled val="1"/>
        </dgm:presLayoutVars>
      </dgm:prSet>
      <dgm:spPr/>
    </dgm:pt>
    <dgm:pt modelId="{FAA673C2-D7A1-475D-A81C-0AB476465327}" type="pres">
      <dgm:prSet presAssocID="{C9BF6DEB-8B6E-4D52-A914-77AE0738F447}" presName="FourConn_1-2" presStyleLbl="fgAccFollowNode1" presStyleIdx="0" presStyleCnt="3">
        <dgm:presLayoutVars>
          <dgm:bulletEnabled val="1"/>
        </dgm:presLayoutVars>
      </dgm:prSet>
      <dgm:spPr/>
    </dgm:pt>
    <dgm:pt modelId="{E5639F9B-8B33-4369-B63D-7BC64C1ED5F5}" type="pres">
      <dgm:prSet presAssocID="{C9BF6DEB-8B6E-4D52-A914-77AE0738F447}" presName="FourConn_2-3" presStyleLbl="fgAccFollowNode1" presStyleIdx="1" presStyleCnt="3">
        <dgm:presLayoutVars>
          <dgm:bulletEnabled val="1"/>
        </dgm:presLayoutVars>
      </dgm:prSet>
      <dgm:spPr/>
    </dgm:pt>
    <dgm:pt modelId="{1A4035EC-93B4-4398-98B9-FD407E652431}" type="pres">
      <dgm:prSet presAssocID="{C9BF6DEB-8B6E-4D52-A914-77AE0738F447}" presName="FourConn_3-4" presStyleLbl="fgAccFollowNode1" presStyleIdx="2" presStyleCnt="3">
        <dgm:presLayoutVars>
          <dgm:bulletEnabled val="1"/>
        </dgm:presLayoutVars>
      </dgm:prSet>
      <dgm:spPr/>
    </dgm:pt>
    <dgm:pt modelId="{B9460968-E045-45E1-A09B-BC3A411DE43E}" type="pres">
      <dgm:prSet presAssocID="{C9BF6DEB-8B6E-4D52-A914-77AE0738F447}" presName="FourNodes_1_text" presStyleLbl="node1" presStyleIdx="3" presStyleCnt="4">
        <dgm:presLayoutVars>
          <dgm:bulletEnabled val="1"/>
        </dgm:presLayoutVars>
      </dgm:prSet>
      <dgm:spPr/>
    </dgm:pt>
    <dgm:pt modelId="{36DD1605-4CDA-4A0D-A351-2BCB87303E5B}" type="pres">
      <dgm:prSet presAssocID="{C9BF6DEB-8B6E-4D52-A914-77AE0738F447}" presName="FourNodes_2_text" presStyleLbl="node1" presStyleIdx="3" presStyleCnt="4">
        <dgm:presLayoutVars>
          <dgm:bulletEnabled val="1"/>
        </dgm:presLayoutVars>
      </dgm:prSet>
      <dgm:spPr/>
    </dgm:pt>
    <dgm:pt modelId="{AE2F2C27-CA73-4D3F-AE89-F619C97AF2DE}" type="pres">
      <dgm:prSet presAssocID="{C9BF6DEB-8B6E-4D52-A914-77AE0738F447}" presName="FourNodes_3_text" presStyleLbl="node1" presStyleIdx="3" presStyleCnt="4">
        <dgm:presLayoutVars>
          <dgm:bulletEnabled val="1"/>
        </dgm:presLayoutVars>
      </dgm:prSet>
      <dgm:spPr/>
    </dgm:pt>
    <dgm:pt modelId="{132AAFDD-D549-4B9E-9AC5-F0AD084812F6}" type="pres">
      <dgm:prSet presAssocID="{C9BF6DEB-8B6E-4D52-A914-77AE0738F447}" presName="FourNodes_4_text" presStyleLbl="node1" presStyleIdx="3" presStyleCnt="4">
        <dgm:presLayoutVars>
          <dgm:bulletEnabled val="1"/>
        </dgm:presLayoutVars>
      </dgm:prSet>
      <dgm:spPr/>
    </dgm:pt>
  </dgm:ptLst>
  <dgm:cxnLst>
    <dgm:cxn modelId="{42FBD902-FBAD-4131-9458-AB67BF8C31AA}" type="presOf" srcId="{45CC889A-27E2-4F44-9A2C-DBC56AAF5C81}" destId="{36DD1605-4CDA-4A0D-A351-2BCB87303E5B}" srcOrd="1" destOrd="0" presId="urn:microsoft.com/office/officeart/2005/8/layout/vProcess5"/>
    <dgm:cxn modelId="{C4D62107-DBF4-4A68-BA0B-89FCDC980E40}" type="presOf" srcId="{C9BF6DEB-8B6E-4D52-A914-77AE0738F447}" destId="{C7B5AB79-B591-4485-AF79-D664FAB44A00}" srcOrd="0" destOrd="0" presId="urn:microsoft.com/office/officeart/2005/8/layout/vProcess5"/>
    <dgm:cxn modelId="{61E9AD20-EDD0-44AF-B0CE-6F41306B13E5}" srcId="{C9BF6DEB-8B6E-4D52-A914-77AE0738F447}" destId="{45CC889A-27E2-4F44-9A2C-DBC56AAF5C81}" srcOrd="1" destOrd="0" parTransId="{422999F1-8BE0-471B-86A2-AD9954778EF9}" sibTransId="{ECB82F5E-08EF-4969-99D1-9FD80132B964}"/>
    <dgm:cxn modelId="{15702747-3620-4178-B220-D8FA09D9446B}" type="presOf" srcId="{2591DB8C-EA30-42D1-A21C-DC30791D5BCA}" destId="{AE526E70-C2B2-4C75-88BD-87CDA2B43F0F}" srcOrd="0" destOrd="0" presId="urn:microsoft.com/office/officeart/2005/8/layout/vProcess5"/>
    <dgm:cxn modelId="{2844116D-2BA2-4AF7-9A14-3F49E4EE9B32}" type="presOf" srcId="{E7E6CECB-5344-491B-9851-9D3FB91CA50C}" destId="{FAA673C2-D7A1-475D-A81C-0AB476465327}" srcOrd="0" destOrd="0" presId="urn:microsoft.com/office/officeart/2005/8/layout/vProcess5"/>
    <dgm:cxn modelId="{4AF1554D-3B7D-4CAF-A271-FC309C31ED06}" type="presOf" srcId="{8DC61DFB-F90B-4E8E-A115-9D6DC9AFC603}" destId="{132AAFDD-D549-4B9E-9AC5-F0AD084812F6}" srcOrd="1" destOrd="0" presId="urn:microsoft.com/office/officeart/2005/8/layout/vProcess5"/>
    <dgm:cxn modelId="{E8BE8653-C188-478F-BF28-5EC55D17B564}" type="presOf" srcId="{FAB9D80E-89D4-48F5-92B9-3493A1A8A0DD}" destId="{B9460968-E045-45E1-A09B-BC3A411DE43E}" srcOrd="1" destOrd="0" presId="urn:microsoft.com/office/officeart/2005/8/layout/vProcess5"/>
    <dgm:cxn modelId="{305DF055-016E-4C56-BD7A-07ABF4FF8DA9}" type="presOf" srcId="{45CC889A-27E2-4F44-9A2C-DBC56AAF5C81}" destId="{7642D113-D607-499D-8C99-9EB28033A364}" srcOrd="0" destOrd="0" presId="urn:microsoft.com/office/officeart/2005/8/layout/vProcess5"/>
    <dgm:cxn modelId="{1231FF56-025A-4334-9A74-C09ECE57D39C}" type="presOf" srcId="{FAB9D80E-89D4-48F5-92B9-3493A1A8A0DD}" destId="{ECB56FAA-9AE1-4247-AD3A-179C0E1D1925}" srcOrd="0" destOrd="0" presId="urn:microsoft.com/office/officeart/2005/8/layout/vProcess5"/>
    <dgm:cxn modelId="{05D5C07D-3BE9-4193-8266-D6A9651E5BD5}" type="presOf" srcId="{F4CE6E71-9CB5-42FB-A019-D09112AC6BAD}" destId="{1A4035EC-93B4-4398-98B9-FD407E652431}" srcOrd="0" destOrd="0" presId="urn:microsoft.com/office/officeart/2005/8/layout/vProcess5"/>
    <dgm:cxn modelId="{A18AE692-4419-4EF0-A8B9-CB2BC0C9B55C}" type="presOf" srcId="{2591DB8C-EA30-42D1-A21C-DC30791D5BCA}" destId="{AE2F2C27-CA73-4D3F-AE89-F619C97AF2DE}" srcOrd="1" destOrd="0" presId="urn:microsoft.com/office/officeart/2005/8/layout/vProcess5"/>
    <dgm:cxn modelId="{310D91A8-3870-4978-B4FA-2D372BD91C09}" type="presOf" srcId="{8DC61DFB-F90B-4E8E-A115-9D6DC9AFC603}" destId="{5796C2F7-EA52-45BA-9068-06EB6F4B35CF}" srcOrd="0" destOrd="0" presId="urn:microsoft.com/office/officeart/2005/8/layout/vProcess5"/>
    <dgm:cxn modelId="{3F8E7AAF-1365-4B78-A9E6-F1FFD2F5CAF6}" type="presOf" srcId="{ECB82F5E-08EF-4969-99D1-9FD80132B964}" destId="{E5639F9B-8B33-4369-B63D-7BC64C1ED5F5}" srcOrd="0" destOrd="0" presId="urn:microsoft.com/office/officeart/2005/8/layout/vProcess5"/>
    <dgm:cxn modelId="{2BE343CC-9BFE-42A6-BFCF-E1EBC054F279}" srcId="{C9BF6DEB-8B6E-4D52-A914-77AE0738F447}" destId="{8DC61DFB-F90B-4E8E-A115-9D6DC9AFC603}" srcOrd="3" destOrd="0" parTransId="{0BFA3FC7-0DCB-4920-83CA-F4BB5ACAEEAC}" sibTransId="{A1EA40A7-D6F3-4C3C-B2B2-37B0836009FF}"/>
    <dgm:cxn modelId="{E668D0CC-628E-467E-939C-182CD22A0F5B}" srcId="{C9BF6DEB-8B6E-4D52-A914-77AE0738F447}" destId="{FAB9D80E-89D4-48F5-92B9-3493A1A8A0DD}" srcOrd="0" destOrd="0" parTransId="{60F2BB3B-B229-4D1D-BA5D-060A18842EB3}" sibTransId="{E7E6CECB-5344-491B-9851-9D3FB91CA50C}"/>
    <dgm:cxn modelId="{0F9566CF-850E-40F7-9111-0DA572F39D42}" srcId="{C9BF6DEB-8B6E-4D52-A914-77AE0738F447}" destId="{2591DB8C-EA30-42D1-A21C-DC30791D5BCA}" srcOrd="2" destOrd="0" parTransId="{165E563D-D3E8-45B6-914C-D8891A1848FA}" sibTransId="{F4CE6E71-9CB5-42FB-A019-D09112AC6BAD}"/>
    <dgm:cxn modelId="{2BAB2080-D3EF-41EB-84F9-131CEC01CA6D}" type="presParOf" srcId="{C7B5AB79-B591-4485-AF79-D664FAB44A00}" destId="{CEE80B85-BC8E-4869-AFF0-366505A40CB2}" srcOrd="0" destOrd="0" presId="urn:microsoft.com/office/officeart/2005/8/layout/vProcess5"/>
    <dgm:cxn modelId="{40379B6F-C5FF-488D-A839-4640F91166D8}" type="presParOf" srcId="{C7B5AB79-B591-4485-AF79-D664FAB44A00}" destId="{ECB56FAA-9AE1-4247-AD3A-179C0E1D1925}" srcOrd="1" destOrd="0" presId="urn:microsoft.com/office/officeart/2005/8/layout/vProcess5"/>
    <dgm:cxn modelId="{786DD877-9C69-4243-979C-D3217C35B1C1}" type="presParOf" srcId="{C7B5AB79-B591-4485-AF79-D664FAB44A00}" destId="{7642D113-D607-499D-8C99-9EB28033A364}" srcOrd="2" destOrd="0" presId="urn:microsoft.com/office/officeart/2005/8/layout/vProcess5"/>
    <dgm:cxn modelId="{91937DA2-DC7E-48F4-A251-EFA5648AEF96}" type="presParOf" srcId="{C7B5AB79-B591-4485-AF79-D664FAB44A00}" destId="{AE526E70-C2B2-4C75-88BD-87CDA2B43F0F}" srcOrd="3" destOrd="0" presId="urn:microsoft.com/office/officeart/2005/8/layout/vProcess5"/>
    <dgm:cxn modelId="{7A05A366-1B92-4F2B-B707-00F863F34DAF}" type="presParOf" srcId="{C7B5AB79-B591-4485-AF79-D664FAB44A00}" destId="{5796C2F7-EA52-45BA-9068-06EB6F4B35CF}" srcOrd="4" destOrd="0" presId="urn:microsoft.com/office/officeart/2005/8/layout/vProcess5"/>
    <dgm:cxn modelId="{8C294994-2794-4DBF-BA73-90581F33E294}" type="presParOf" srcId="{C7B5AB79-B591-4485-AF79-D664FAB44A00}" destId="{FAA673C2-D7A1-475D-A81C-0AB476465327}" srcOrd="5" destOrd="0" presId="urn:microsoft.com/office/officeart/2005/8/layout/vProcess5"/>
    <dgm:cxn modelId="{43822AFE-0A85-4489-83BD-9F45D7008059}" type="presParOf" srcId="{C7B5AB79-B591-4485-AF79-D664FAB44A00}" destId="{E5639F9B-8B33-4369-B63D-7BC64C1ED5F5}" srcOrd="6" destOrd="0" presId="urn:microsoft.com/office/officeart/2005/8/layout/vProcess5"/>
    <dgm:cxn modelId="{65E5F62C-9333-4FBF-956B-B55A73A59F11}" type="presParOf" srcId="{C7B5AB79-B591-4485-AF79-D664FAB44A00}" destId="{1A4035EC-93B4-4398-98B9-FD407E652431}" srcOrd="7" destOrd="0" presId="urn:microsoft.com/office/officeart/2005/8/layout/vProcess5"/>
    <dgm:cxn modelId="{C4A3EF81-3320-4FCB-B325-BCE5317A76E4}" type="presParOf" srcId="{C7B5AB79-B591-4485-AF79-D664FAB44A00}" destId="{B9460968-E045-45E1-A09B-BC3A411DE43E}" srcOrd="8" destOrd="0" presId="urn:microsoft.com/office/officeart/2005/8/layout/vProcess5"/>
    <dgm:cxn modelId="{71F0D121-FB7D-4396-8BD4-B8A6BFA29E0B}" type="presParOf" srcId="{C7B5AB79-B591-4485-AF79-D664FAB44A00}" destId="{36DD1605-4CDA-4A0D-A351-2BCB87303E5B}" srcOrd="9" destOrd="0" presId="urn:microsoft.com/office/officeart/2005/8/layout/vProcess5"/>
    <dgm:cxn modelId="{024026F9-04DB-49CE-8143-18FC35193CEA}" type="presParOf" srcId="{C7B5AB79-B591-4485-AF79-D664FAB44A00}" destId="{AE2F2C27-CA73-4D3F-AE89-F619C97AF2DE}" srcOrd="10" destOrd="0" presId="urn:microsoft.com/office/officeart/2005/8/layout/vProcess5"/>
    <dgm:cxn modelId="{D8AB32CE-A653-490F-B0B5-BE6662496C8C}" type="presParOf" srcId="{C7B5AB79-B591-4485-AF79-D664FAB44A00}" destId="{132AAFDD-D549-4B9E-9AC5-F0AD084812F6}" srcOrd="11"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A0E6AB-7585-49CB-B906-3A3A92AE7C4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476404DE-7782-4E5B-B488-309706FEF85B}">
      <dgm:prSet phldrT="[Текст]" custT="1"/>
      <dgm:spPr>
        <a:solidFill>
          <a:srgbClr val="45ABAD"/>
        </a:solidFill>
      </dgm:spPr>
      <dgm:t>
        <a:bodyPr/>
        <a:lstStyle/>
        <a:p>
          <a:r>
            <a:rPr lang="uk-UA" sz="2400" dirty="0"/>
            <a:t>Державні установи/заклади</a:t>
          </a:r>
          <a:endParaRPr lang="ru-RU" sz="2400" dirty="0"/>
        </a:p>
      </dgm:t>
    </dgm:pt>
    <dgm:pt modelId="{1DEBCB40-5367-424D-9912-D9A70787B4A8}" type="parTrans" cxnId="{2A0B7012-E12D-40F9-A439-089FB503498E}">
      <dgm:prSet/>
      <dgm:spPr/>
      <dgm:t>
        <a:bodyPr/>
        <a:lstStyle/>
        <a:p>
          <a:endParaRPr lang="ru-RU"/>
        </a:p>
      </dgm:t>
    </dgm:pt>
    <dgm:pt modelId="{6943ADF4-07D4-4A28-8354-0E309A1448AA}" type="sibTrans" cxnId="{2A0B7012-E12D-40F9-A439-089FB503498E}">
      <dgm:prSet/>
      <dgm:spPr/>
      <dgm:t>
        <a:bodyPr/>
        <a:lstStyle/>
        <a:p>
          <a:endParaRPr lang="ru-RU"/>
        </a:p>
      </dgm:t>
    </dgm:pt>
    <dgm:pt modelId="{AAF12A14-48C3-4165-AEBE-1DFD5016E01F}">
      <dgm:prSet phldrT="[Текст]" custT="1"/>
      <dgm:spPr/>
      <dgm:t>
        <a:bodyPr/>
        <a:lstStyle/>
        <a:p>
          <a:pPr algn="l">
            <a:spcAft>
              <a:spcPts val="1200"/>
            </a:spcAft>
          </a:pPr>
          <a:r>
            <a:rPr lang="ru-RU" sz="2400" dirty="0" err="1"/>
            <a:t>Юридичний</a:t>
          </a:r>
          <a:r>
            <a:rPr lang="ru-RU" sz="2400" dirty="0"/>
            <a:t> </a:t>
          </a:r>
          <a:r>
            <a:rPr lang="ru-RU" sz="2400" dirty="0" err="1"/>
            <a:t>супровід</a:t>
          </a:r>
          <a:r>
            <a:rPr lang="ru-RU" sz="2400" dirty="0"/>
            <a:t>, </a:t>
          </a:r>
          <a:r>
            <a:rPr lang="ru-RU" sz="2400" dirty="0" err="1"/>
            <a:t>відкриття</a:t>
          </a:r>
          <a:r>
            <a:rPr lang="ru-RU" sz="2400" dirty="0"/>
            <a:t> </a:t>
          </a:r>
          <a:r>
            <a:rPr lang="ru-RU" sz="2400" dirty="0" err="1"/>
            <a:t>проваджень</a:t>
          </a:r>
          <a:endParaRPr lang="ru-RU" sz="2400" dirty="0"/>
        </a:p>
      </dgm:t>
    </dgm:pt>
    <dgm:pt modelId="{FDE13E1C-CD75-48F5-A541-EDE70156A0B6}" type="parTrans" cxnId="{40024351-8C13-43EB-8166-D67BE570713A}">
      <dgm:prSet/>
      <dgm:spPr/>
      <dgm:t>
        <a:bodyPr/>
        <a:lstStyle/>
        <a:p>
          <a:endParaRPr lang="ru-RU"/>
        </a:p>
      </dgm:t>
    </dgm:pt>
    <dgm:pt modelId="{1D7CFCFA-6AA9-49C3-AAB4-F80FFDCEDD40}" type="sibTrans" cxnId="{40024351-8C13-43EB-8166-D67BE570713A}">
      <dgm:prSet/>
      <dgm:spPr/>
      <dgm:t>
        <a:bodyPr/>
        <a:lstStyle/>
        <a:p>
          <a:endParaRPr lang="ru-RU"/>
        </a:p>
      </dgm:t>
    </dgm:pt>
    <dgm:pt modelId="{AEAC2B38-040C-432D-93E4-3A82399867AE}">
      <dgm:prSet phldrT="[Текст]" custT="1"/>
      <dgm:spPr>
        <a:solidFill>
          <a:srgbClr val="45ABAD"/>
        </a:solidFill>
      </dgm:spPr>
      <dgm:t>
        <a:bodyPr/>
        <a:lstStyle/>
        <a:p>
          <a:r>
            <a:rPr lang="uk-UA" sz="2400" dirty="0"/>
            <a:t>Правозахисні НУО</a:t>
          </a:r>
          <a:endParaRPr lang="ru-RU" sz="2400" dirty="0"/>
        </a:p>
      </dgm:t>
    </dgm:pt>
    <dgm:pt modelId="{2B7C91DF-A8E2-4BEA-A1B1-87BCB223A297}" type="parTrans" cxnId="{DED084EC-68B1-404F-AC1E-76408254DC24}">
      <dgm:prSet/>
      <dgm:spPr/>
      <dgm:t>
        <a:bodyPr/>
        <a:lstStyle/>
        <a:p>
          <a:endParaRPr lang="ru-RU"/>
        </a:p>
      </dgm:t>
    </dgm:pt>
    <dgm:pt modelId="{C4B1AB0C-83E7-4B05-9028-9BB1500ABF17}" type="sibTrans" cxnId="{DED084EC-68B1-404F-AC1E-76408254DC24}">
      <dgm:prSet/>
      <dgm:spPr/>
      <dgm:t>
        <a:bodyPr/>
        <a:lstStyle/>
        <a:p>
          <a:endParaRPr lang="ru-RU"/>
        </a:p>
      </dgm:t>
    </dgm:pt>
    <dgm:pt modelId="{3603C26D-D6D9-4E2B-9547-044A09258482}">
      <dgm:prSet phldrT="[Текст]" custT="1"/>
      <dgm:spPr>
        <a:solidFill>
          <a:srgbClr val="45ABAD"/>
        </a:solidFill>
      </dgm:spPr>
      <dgm:t>
        <a:bodyPr/>
        <a:lstStyle/>
        <a:p>
          <a:r>
            <a:rPr lang="uk-UA" sz="2400" dirty="0"/>
            <a:t>НУО </a:t>
          </a:r>
          <a:r>
            <a:rPr lang="uk-UA" sz="2400" dirty="0" err="1"/>
            <a:t>психо</a:t>
          </a:r>
          <a:r>
            <a:rPr lang="uk-UA" sz="2400" dirty="0"/>
            <a:t>-соціальні сервіси</a:t>
          </a:r>
          <a:endParaRPr lang="ru-RU" sz="2400" dirty="0"/>
        </a:p>
      </dgm:t>
    </dgm:pt>
    <dgm:pt modelId="{9C34B9B3-62A2-4A36-850C-854BFFEF590D}" type="parTrans" cxnId="{1E6D8E3B-17FD-4BC0-A548-BC1458EBEDD0}">
      <dgm:prSet/>
      <dgm:spPr/>
      <dgm:t>
        <a:bodyPr/>
        <a:lstStyle/>
        <a:p>
          <a:endParaRPr lang="ru-RU"/>
        </a:p>
      </dgm:t>
    </dgm:pt>
    <dgm:pt modelId="{9EEC96A6-7A99-4E93-9703-16286363E0C3}" type="sibTrans" cxnId="{1E6D8E3B-17FD-4BC0-A548-BC1458EBEDD0}">
      <dgm:prSet/>
      <dgm:spPr/>
      <dgm:t>
        <a:bodyPr/>
        <a:lstStyle/>
        <a:p>
          <a:endParaRPr lang="ru-RU"/>
        </a:p>
      </dgm:t>
    </dgm:pt>
    <dgm:pt modelId="{4C86029E-E48E-48E5-889C-6A6098D82301}">
      <dgm:prSet phldrT="[Текст]" custT="1"/>
      <dgm:spPr/>
      <dgm:t>
        <a:bodyPr/>
        <a:lstStyle/>
        <a:p>
          <a:pPr>
            <a:spcAft>
              <a:spcPts val="1200"/>
            </a:spcAft>
          </a:pPr>
          <a:r>
            <a:rPr lang="ru-RU" sz="2400" dirty="0" err="1"/>
            <a:t>Психологічна</a:t>
          </a:r>
          <a:r>
            <a:rPr lang="ru-RU" sz="2400" dirty="0"/>
            <a:t> </a:t>
          </a:r>
          <a:r>
            <a:rPr lang="ru-RU" sz="2400" dirty="0" err="1"/>
            <a:t>підтримка</a:t>
          </a:r>
          <a:endParaRPr lang="ru-RU" sz="2400" dirty="0"/>
        </a:p>
      </dgm:t>
    </dgm:pt>
    <dgm:pt modelId="{DD483FC4-6C0A-42A8-992A-62C71F79CC1F}" type="parTrans" cxnId="{B2B2A61E-A7F4-484D-92D0-CE0445CC13D7}">
      <dgm:prSet/>
      <dgm:spPr/>
      <dgm:t>
        <a:bodyPr/>
        <a:lstStyle/>
        <a:p>
          <a:endParaRPr lang="ru-RU"/>
        </a:p>
      </dgm:t>
    </dgm:pt>
    <dgm:pt modelId="{1AEA94D5-6F70-467C-A79E-11B78031F47E}" type="sibTrans" cxnId="{B2B2A61E-A7F4-484D-92D0-CE0445CC13D7}">
      <dgm:prSet/>
      <dgm:spPr/>
      <dgm:t>
        <a:bodyPr/>
        <a:lstStyle/>
        <a:p>
          <a:endParaRPr lang="ru-RU"/>
        </a:p>
      </dgm:t>
    </dgm:pt>
    <dgm:pt modelId="{0CDBB32B-DA8C-4136-9FF4-906002FA5146}">
      <dgm:prSet custT="1"/>
      <dgm:spPr/>
      <dgm:t>
        <a:bodyPr/>
        <a:lstStyle/>
        <a:p>
          <a:pPr algn="l">
            <a:spcAft>
              <a:spcPts val="1200"/>
            </a:spcAft>
          </a:pPr>
          <a:r>
            <a:rPr lang="ru-RU" sz="2400" dirty="0" err="1"/>
            <a:t>Первинна</a:t>
          </a:r>
          <a:r>
            <a:rPr lang="ru-RU" sz="2400" dirty="0"/>
            <a:t> </a:t>
          </a:r>
          <a:r>
            <a:rPr lang="ru-RU" sz="2400" dirty="0" err="1"/>
            <a:t>медична</a:t>
          </a:r>
          <a:r>
            <a:rPr lang="ru-RU" sz="2400" dirty="0"/>
            <a:t> </a:t>
          </a:r>
          <a:r>
            <a:rPr lang="ru-RU" sz="2400" dirty="0" err="1"/>
            <a:t>допомога</a:t>
          </a:r>
          <a:r>
            <a:rPr lang="ru-RU" sz="2400" dirty="0"/>
            <a:t> та </a:t>
          </a:r>
          <a:r>
            <a:rPr lang="ru-RU" sz="2400" dirty="0" err="1"/>
            <a:t>реабілітація</a:t>
          </a:r>
          <a:endParaRPr lang="ru-RU" sz="2400" dirty="0"/>
        </a:p>
      </dgm:t>
    </dgm:pt>
    <dgm:pt modelId="{A1278523-AA07-41F6-815C-CC90A2AEA383}" type="parTrans" cxnId="{B3A02998-7368-445C-902C-AE4BC5981031}">
      <dgm:prSet/>
      <dgm:spPr/>
      <dgm:t>
        <a:bodyPr/>
        <a:lstStyle/>
        <a:p>
          <a:endParaRPr lang="ru-RU"/>
        </a:p>
      </dgm:t>
    </dgm:pt>
    <dgm:pt modelId="{59F1AF61-FBD7-45BE-BC16-76466DDED2BB}" type="sibTrans" cxnId="{B3A02998-7368-445C-902C-AE4BC5981031}">
      <dgm:prSet/>
      <dgm:spPr/>
      <dgm:t>
        <a:bodyPr/>
        <a:lstStyle/>
        <a:p>
          <a:endParaRPr lang="ru-RU"/>
        </a:p>
      </dgm:t>
    </dgm:pt>
    <dgm:pt modelId="{149D5EF4-A7CF-45F2-BDB2-28523FE00565}">
      <dgm:prSet custT="1"/>
      <dgm:spPr/>
      <dgm:t>
        <a:bodyPr/>
        <a:lstStyle/>
        <a:p>
          <a:pPr algn="l">
            <a:spcAft>
              <a:spcPts val="1200"/>
            </a:spcAft>
          </a:pPr>
          <a:r>
            <a:rPr lang="ru-RU" sz="2400" dirty="0" err="1"/>
            <a:t>Соціальний</a:t>
          </a:r>
          <a:r>
            <a:rPr lang="ru-RU" sz="2400" dirty="0"/>
            <a:t> </a:t>
          </a:r>
          <a:r>
            <a:rPr lang="ru-RU" sz="2400" dirty="0" err="1"/>
            <a:t>супровід</a:t>
          </a:r>
          <a:r>
            <a:rPr lang="ru-RU" sz="2400" dirty="0"/>
            <a:t> ветеранів та </a:t>
          </a:r>
          <a:r>
            <a:rPr lang="ru-RU" sz="2400" dirty="0" err="1"/>
            <a:t>їхніх</a:t>
          </a:r>
          <a:r>
            <a:rPr lang="ru-RU" sz="2400" dirty="0"/>
            <a:t> родин</a:t>
          </a:r>
        </a:p>
      </dgm:t>
    </dgm:pt>
    <dgm:pt modelId="{9E9E4D93-62DE-4788-83BB-06A4D1CA2E6F}" type="parTrans" cxnId="{F12AE55A-6BAA-4628-8DD0-7BDC33A13DA4}">
      <dgm:prSet/>
      <dgm:spPr/>
      <dgm:t>
        <a:bodyPr/>
        <a:lstStyle/>
        <a:p>
          <a:endParaRPr lang="ru-RU"/>
        </a:p>
      </dgm:t>
    </dgm:pt>
    <dgm:pt modelId="{678A67D6-9453-4984-958D-9A650E645D09}" type="sibTrans" cxnId="{F12AE55A-6BAA-4628-8DD0-7BDC33A13DA4}">
      <dgm:prSet/>
      <dgm:spPr/>
      <dgm:t>
        <a:bodyPr/>
        <a:lstStyle/>
        <a:p>
          <a:endParaRPr lang="ru-RU"/>
        </a:p>
      </dgm:t>
    </dgm:pt>
    <dgm:pt modelId="{B28FCC12-A0EC-4A5F-BEEF-183A149B7664}">
      <dgm:prSet custT="1"/>
      <dgm:spPr/>
      <dgm:t>
        <a:bodyPr/>
        <a:lstStyle/>
        <a:p>
          <a:pPr algn="l">
            <a:spcAft>
              <a:spcPts val="1200"/>
            </a:spcAft>
          </a:pPr>
          <a:r>
            <a:rPr lang="ru-RU" sz="2400" dirty="0" err="1"/>
            <a:t>Оформлення</a:t>
          </a:r>
          <a:r>
            <a:rPr lang="ru-RU" sz="2400" dirty="0"/>
            <a:t> </a:t>
          </a:r>
          <a:r>
            <a:rPr lang="ru-RU" sz="2400" dirty="0" err="1"/>
            <a:t>документів</a:t>
          </a:r>
          <a:r>
            <a:rPr lang="ru-RU" sz="2400" dirty="0"/>
            <a:t>, </a:t>
          </a:r>
          <a:r>
            <a:rPr lang="ru-RU" sz="2400" dirty="0" err="1"/>
            <a:t>направлення</a:t>
          </a:r>
          <a:r>
            <a:rPr lang="ru-RU" sz="2400" dirty="0"/>
            <a:t>, </a:t>
          </a:r>
          <a:r>
            <a:rPr lang="ru-RU" sz="2400" dirty="0" err="1"/>
            <a:t>інвалідність</a:t>
          </a:r>
          <a:endParaRPr lang="ru-RU" sz="2400" dirty="0"/>
        </a:p>
      </dgm:t>
    </dgm:pt>
    <dgm:pt modelId="{F05CBF49-2756-471F-9CCA-4EF7B99D30F8}" type="parTrans" cxnId="{7FECE019-53AC-44C1-B031-30BC533B6927}">
      <dgm:prSet/>
      <dgm:spPr/>
      <dgm:t>
        <a:bodyPr/>
        <a:lstStyle/>
        <a:p>
          <a:endParaRPr lang="ru-RU"/>
        </a:p>
      </dgm:t>
    </dgm:pt>
    <dgm:pt modelId="{F671C647-F75B-4974-812A-71AF4787E11C}" type="sibTrans" cxnId="{7FECE019-53AC-44C1-B031-30BC533B6927}">
      <dgm:prSet/>
      <dgm:spPr/>
      <dgm:t>
        <a:bodyPr/>
        <a:lstStyle/>
        <a:p>
          <a:endParaRPr lang="ru-RU"/>
        </a:p>
      </dgm:t>
    </dgm:pt>
    <dgm:pt modelId="{652DF5A3-50C0-42B1-863E-59AE91905E0D}">
      <dgm:prSet custT="1"/>
      <dgm:spPr/>
      <dgm:t>
        <a:bodyPr/>
        <a:lstStyle/>
        <a:p>
          <a:pPr algn="l">
            <a:spcAft>
              <a:spcPts val="1200"/>
            </a:spcAft>
          </a:pPr>
          <a:r>
            <a:rPr lang="ru-RU" sz="2400" dirty="0" err="1"/>
            <a:t>Перенаправлення</a:t>
          </a:r>
          <a:r>
            <a:rPr lang="ru-RU" sz="2400" dirty="0"/>
            <a:t> до </a:t>
          </a:r>
          <a:r>
            <a:rPr lang="ru-RU" sz="2400" dirty="0" err="1"/>
            <a:t>інших</a:t>
          </a:r>
          <a:r>
            <a:rPr lang="ru-RU" sz="2400" dirty="0"/>
            <a:t> служб</a:t>
          </a:r>
        </a:p>
      </dgm:t>
    </dgm:pt>
    <dgm:pt modelId="{BEA53B11-86AB-453A-A44F-23A015416B20}" type="parTrans" cxnId="{20E1A3B3-EE86-43E8-8DDC-BEF2E4CA4F08}">
      <dgm:prSet/>
      <dgm:spPr/>
      <dgm:t>
        <a:bodyPr/>
        <a:lstStyle/>
        <a:p>
          <a:endParaRPr lang="ru-RU"/>
        </a:p>
      </dgm:t>
    </dgm:pt>
    <dgm:pt modelId="{EDABB809-4CEC-44F8-8394-D3C980866026}" type="sibTrans" cxnId="{20E1A3B3-EE86-43E8-8DDC-BEF2E4CA4F08}">
      <dgm:prSet/>
      <dgm:spPr/>
      <dgm:t>
        <a:bodyPr/>
        <a:lstStyle/>
        <a:p>
          <a:endParaRPr lang="ru-RU"/>
        </a:p>
      </dgm:t>
    </dgm:pt>
    <dgm:pt modelId="{02B0AE35-2954-4BA0-B2F5-4F6704389B06}">
      <dgm:prSet custT="1"/>
      <dgm:spPr/>
      <dgm:t>
        <a:bodyPr/>
        <a:lstStyle/>
        <a:p>
          <a:pPr>
            <a:spcAft>
              <a:spcPts val="1200"/>
            </a:spcAft>
          </a:pPr>
          <a:r>
            <a:rPr lang="ru-RU" sz="2400" b="0" dirty="0" err="1"/>
            <a:t>Документування</a:t>
          </a:r>
          <a:r>
            <a:rPr lang="ru-RU" sz="2400" b="0" dirty="0"/>
            <a:t> </a:t>
          </a:r>
          <a:r>
            <a:rPr lang="ru-RU" sz="2400" b="0" dirty="0" err="1"/>
            <a:t>воєнних</a:t>
          </a:r>
          <a:r>
            <a:rPr lang="ru-RU" sz="2400" b="0" dirty="0"/>
            <a:t> </a:t>
          </a:r>
          <a:r>
            <a:rPr lang="ru-RU" sz="2400" b="0" dirty="0" err="1"/>
            <a:t>злочинів</a:t>
          </a:r>
          <a:r>
            <a:rPr lang="ru-RU" sz="2400" b="0" dirty="0"/>
            <a:t>, </a:t>
          </a:r>
          <a:r>
            <a:rPr lang="ru-RU" sz="2400" b="0" dirty="0" err="1"/>
            <a:t>тортур</a:t>
          </a:r>
          <a:r>
            <a:rPr lang="ru-RU" sz="2400" b="0" dirty="0"/>
            <a:t>, полону</a:t>
          </a:r>
        </a:p>
      </dgm:t>
    </dgm:pt>
    <dgm:pt modelId="{3DD017D9-827A-4371-9CE9-8EE8069EBA80}" type="parTrans" cxnId="{29A18BEB-76F1-4868-9310-5491ECBA154F}">
      <dgm:prSet/>
      <dgm:spPr/>
      <dgm:t>
        <a:bodyPr/>
        <a:lstStyle/>
        <a:p>
          <a:endParaRPr lang="ru-RU"/>
        </a:p>
      </dgm:t>
    </dgm:pt>
    <dgm:pt modelId="{C86E4A23-BC56-49CE-8371-CB7A8FDF2826}" type="sibTrans" cxnId="{29A18BEB-76F1-4868-9310-5491ECBA154F}">
      <dgm:prSet/>
      <dgm:spPr/>
      <dgm:t>
        <a:bodyPr/>
        <a:lstStyle/>
        <a:p>
          <a:endParaRPr lang="ru-RU"/>
        </a:p>
      </dgm:t>
    </dgm:pt>
    <dgm:pt modelId="{0B34ED00-9BE4-441F-8AEA-EE7C19052B70}">
      <dgm:prSet custT="1"/>
      <dgm:spPr/>
      <dgm:t>
        <a:bodyPr/>
        <a:lstStyle/>
        <a:p>
          <a:pPr>
            <a:spcAft>
              <a:spcPts val="1200"/>
            </a:spcAft>
          </a:pPr>
          <a:r>
            <a:rPr lang="ru-RU" sz="2400" b="0" dirty="0" err="1"/>
            <a:t>Юридичний</a:t>
          </a:r>
          <a:r>
            <a:rPr lang="ru-RU" sz="2400" b="0" dirty="0"/>
            <a:t> </a:t>
          </a:r>
          <a:r>
            <a:rPr lang="ru-RU" sz="2400" b="0" dirty="0" err="1"/>
            <a:t>супровід</a:t>
          </a:r>
          <a:r>
            <a:rPr lang="ru-RU" sz="2400" b="0" dirty="0"/>
            <a:t>: </a:t>
          </a:r>
          <a:r>
            <a:rPr lang="ru-RU" sz="2400" b="0" dirty="0" err="1"/>
            <a:t>скарги</a:t>
          </a:r>
          <a:r>
            <a:rPr lang="ru-RU" sz="2400" b="0" dirty="0"/>
            <a:t>, </a:t>
          </a:r>
          <a:r>
            <a:rPr lang="ru-RU" sz="2400" b="0" dirty="0" err="1"/>
            <a:t>звернення</a:t>
          </a:r>
          <a:r>
            <a:rPr lang="ru-RU" sz="2400" b="0" dirty="0"/>
            <a:t> до </a:t>
          </a:r>
          <a:r>
            <a:rPr lang="ru-RU" sz="2400" b="0" dirty="0" err="1"/>
            <a:t>міжнародних</a:t>
          </a:r>
          <a:r>
            <a:rPr lang="ru-RU" sz="2400" b="0" dirty="0"/>
            <a:t> </a:t>
          </a:r>
          <a:r>
            <a:rPr lang="ru-RU" sz="2400" b="0" dirty="0" err="1"/>
            <a:t>інституцій</a:t>
          </a:r>
          <a:endParaRPr lang="ru-RU" sz="2400" b="0" dirty="0"/>
        </a:p>
      </dgm:t>
    </dgm:pt>
    <dgm:pt modelId="{C4761AE0-6586-40D7-9C45-F5088ADEB75F}" type="parTrans" cxnId="{8575BE09-B51B-416F-85E5-FF943DD66C45}">
      <dgm:prSet/>
      <dgm:spPr/>
      <dgm:t>
        <a:bodyPr/>
        <a:lstStyle/>
        <a:p>
          <a:endParaRPr lang="ru-RU"/>
        </a:p>
      </dgm:t>
    </dgm:pt>
    <dgm:pt modelId="{5AF2CFB7-285B-48D5-B4E2-D2FACBA8B588}" type="sibTrans" cxnId="{8575BE09-B51B-416F-85E5-FF943DD66C45}">
      <dgm:prSet/>
      <dgm:spPr/>
      <dgm:t>
        <a:bodyPr/>
        <a:lstStyle/>
        <a:p>
          <a:endParaRPr lang="ru-RU"/>
        </a:p>
      </dgm:t>
    </dgm:pt>
    <dgm:pt modelId="{C3FB4B6D-DCFA-453E-AE80-18435DF5D966}">
      <dgm:prSet custT="1"/>
      <dgm:spPr/>
      <dgm:t>
        <a:bodyPr/>
        <a:lstStyle/>
        <a:p>
          <a:pPr>
            <a:spcAft>
              <a:spcPts val="1200"/>
            </a:spcAft>
          </a:pPr>
          <a:r>
            <a:rPr lang="ru-RU" sz="2400" b="0" dirty="0" err="1"/>
            <a:t>Психологічна</a:t>
          </a:r>
          <a:r>
            <a:rPr lang="ru-RU" sz="2400" b="0" dirty="0"/>
            <a:t> </a:t>
          </a:r>
          <a:r>
            <a:rPr lang="ru-RU" sz="2400" b="0" dirty="0" err="1"/>
            <a:t>підтримка</a:t>
          </a:r>
          <a:endParaRPr lang="ru-RU" sz="2400" b="0" dirty="0"/>
        </a:p>
      </dgm:t>
    </dgm:pt>
    <dgm:pt modelId="{3DD2ECED-9548-414C-8AD8-20246DB68A83}" type="parTrans" cxnId="{D918C3F0-6055-4A0E-B3D8-3AAD536EF1CF}">
      <dgm:prSet/>
      <dgm:spPr/>
      <dgm:t>
        <a:bodyPr/>
        <a:lstStyle/>
        <a:p>
          <a:endParaRPr lang="ru-RU"/>
        </a:p>
      </dgm:t>
    </dgm:pt>
    <dgm:pt modelId="{19E85B84-3B13-4FD2-BB44-05D044F0F4B7}" type="sibTrans" cxnId="{D918C3F0-6055-4A0E-B3D8-3AAD536EF1CF}">
      <dgm:prSet/>
      <dgm:spPr/>
      <dgm:t>
        <a:bodyPr/>
        <a:lstStyle/>
        <a:p>
          <a:endParaRPr lang="ru-RU"/>
        </a:p>
      </dgm:t>
    </dgm:pt>
    <dgm:pt modelId="{BACB4AD9-C205-48BC-BB54-C7A109B3D517}">
      <dgm:prSet custT="1"/>
      <dgm:spPr/>
      <dgm:t>
        <a:bodyPr/>
        <a:lstStyle/>
        <a:p>
          <a:pPr>
            <a:spcAft>
              <a:spcPts val="1200"/>
            </a:spcAft>
          </a:pPr>
          <a:r>
            <a:rPr lang="ru-RU" sz="2400" b="0" dirty="0" err="1"/>
            <a:t>Адвокація</a:t>
          </a:r>
          <a:r>
            <a:rPr lang="ru-RU" sz="2400" b="0" dirty="0"/>
            <a:t> та </a:t>
          </a:r>
          <a:r>
            <a:rPr lang="ru-RU" sz="2400" b="0" dirty="0" err="1"/>
            <a:t>захист</a:t>
          </a:r>
          <a:r>
            <a:rPr lang="ru-RU" sz="2400" b="0" dirty="0"/>
            <a:t> прав </a:t>
          </a:r>
          <a:r>
            <a:rPr lang="ru-RU" sz="2400" b="0" dirty="0" err="1"/>
            <a:t>потерпілих</a:t>
          </a:r>
          <a:endParaRPr lang="ru-RU" sz="2400" b="0" dirty="0"/>
        </a:p>
      </dgm:t>
    </dgm:pt>
    <dgm:pt modelId="{7984D19F-32BC-49A4-9543-7220F9623F8F}" type="parTrans" cxnId="{1F1DA9DD-5CFD-4029-9E08-0244B3997923}">
      <dgm:prSet/>
      <dgm:spPr/>
      <dgm:t>
        <a:bodyPr/>
        <a:lstStyle/>
        <a:p>
          <a:endParaRPr lang="ru-RU"/>
        </a:p>
      </dgm:t>
    </dgm:pt>
    <dgm:pt modelId="{415507C5-11E2-4A8B-9C03-7BC672E779F9}" type="sibTrans" cxnId="{1F1DA9DD-5CFD-4029-9E08-0244B3997923}">
      <dgm:prSet/>
      <dgm:spPr/>
      <dgm:t>
        <a:bodyPr/>
        <a:lstStyle/>
        <a:p>
          <a:endParaRPr lang="ru-RU"/>
        </a:p>
      </dgm:t>
    </dgm:pt>
    <dgm:pt modelId="{1A01AB39-BB29-4927-941E-22DF5DEA6CB7}">
      <dgm:prSet custT="1"/>
      <dgm:spPr/>
      <dgm:t>
        <a:bodyPr/>
        <a:lstStyle/>
        <a:p>
          <a:pPr>
            <a:spcAft>
              <a:spcPts val="1200"/>
            </a:spcAft>
          </a:pPr>
          <a:r>
            <a:rPr lang="ru-RU" sz="2400" dirty="0" err="1"/>
            <a:t>Гуманітарна</a:t>
          </a:r>
          <a:r>
            <a:rPr lang="ru-RU" sz="2400" dirty="0"/>
            <a:t> </a:t>
          </a:r>
          <a:r>
            <a:rPr lang="ru-RU" sz="2400" dirty="0" err="1"/>
            <a:t>допомога</a:t>
          </a:r>
          <a:endParaRPr lang="ru-RU" sz="2400" dirty="0"/>
        </a:p>
      </dgm:t>
    </dgm:pt>
    <dgm:pt modelId="{1228DA8A-B610-4B99-8A97-1C47BB5CC762}" type="parTrans" cxnId="{D2935C53-3B54-4670-95DC-D99AF4CC1782}">
      <dgm:prSet/>
      <dgm:spPr/>
      <dgm:t>
        <a:bodyPr/>
        <a:lstStyle/>
        <a:p>
          <a:endParaRPr lang="ru-RU"/>
        </a:p>
      </dgm:t>
    </dgm:pt>
    <dgm:pt modelId="{4864335F-D2A3-4BC6-A98D-868E1D5313B9}" type="sibTrans" cxnId="{D2935C53-3B54-4670-95DC-D99AF4CC1782}">
      <dgm:prSet/>
      <dgm:spPr/>
      <dgm:t>
        <a:bodyPr/>
        <a:lstStyle/>
        <a:p>
          <a:endParaRPr lang="ru-RU"/>
        </a:p>
      </dgm:t>
    </dgm:pt>
    <dgm:pt modelId="{EE7E1278-CFC4-4AAB-AC52-D223F9A85A6A}">
      <dgm:prSet custT="1"/>
      <dgm:spPr/>
      <dgm:t>
        <a:bodyPr/>
        <a:lstStyle/>
        <a:p>
          <a:pPr>
            <a:spcAft>
              <a:spcPts val="1200"/>
            </a:spcAft>
          </a:pPr>
          <a:r>
            <a:rPr lang="ru-RU" sz="2400" dirty="0" err="1"/>
            <a:t>Перенаправлення</a:t>
          </a:r>
          <a:r>
            <a:rPr lang="ru-RU" sz="2400" dirty="0"/>
            <a:t> до </a:t>
          </a:r>
          <a:r>
            <a:rPr lang="ru-RU" sz="2400" dirty="0" err="1"/>
            <a:t>інших</a:t>
          </a:r>
          <a:r>
            <a:rPr lang="ru-RU" sz="2400" dirty="0"/>
            <a:t> служб, НУО</a:t>
          </a:r>
        </a:p>
      </dgm:t>
    </dgm:pt>
    <dgm:pt modelId="{E1EA601C-F0D0-4E49-920F-58D2883F5007}" type="parTrans" cxnId="{BADD47D8-4B14-45E7-BF20-74C207E04F76}">
      <dgm:prSet/>
      <dgm:spPr/>
      <dgm:t>
        <a:bodyPr/>
        <a:lstStyle/>
        <a:p>
          <a:endParaRPr lang="ru-RU"/>
        </a:p>
      </dgm:t>
    </dgm:pt>
    <dgm:pt modelId="{56870AE3-72E8-4378-930F-2BAE6CC1F33D}" type="sibTrans" cxnId="{BADD47D8-4B14-45E7-BF20-74C207E04F76}">
      <dgm:prSet/>
      <dgm:spPr/>
      <dgm:t>
        <a:bodyPr/>
        <a:lstStyle/>
        <a:p>
          <a:endParaRPr lang="ru-RU"/>
        </a:p>
      </dgm:t>
    </dgm:pt>
    <dgm:pt modelId="{5A65C144-649F-4CD3-A352-5303F499724E}">
      <dgm:prSet phldrT="[Текст]" custT="1"/>
      <dgm:spPr/>
      <dgm:t>
        <a:bodyPr/>
        <a:lstStyle/>
        <a:p>
          <a:pPr>
            <a:spcAft>
              <a:spcPts val="1200"/>
            </a:spcAft>
          </a:pPr>
          <a:r>
            <a:rPr lang="ru-RU" sz="2400" dirty="0" err="1"/>
            <a:t>Соціальний</a:t>
          </a:r>
          <a:r>
            <a:rPr lang="ru-RU" sz="2400" dirty="0"/>
            <a:t> </a:t>
          </a:r>
          <a:r>
            <a:rPr lang="ru-RU" sz="2400" dirty="0" err="1"/>
            <a:t>супровід</a:t>
          </a:r>
          <a:r>
            <a:rPr lang="ru-RU" sz="2400" dirty="0"/>
            <a:t> та кейс-менеджмент</a:t>
          </a:r>
        </a:p>
      </dgm:t>
    </dgm:pt>
    <dgm:pt modelId="{D0C2A7AC-890A-42B8-A5CA-63C9BFDD4F82}" type="parTrans" cxnId="{7C4F214D-57D6-4B17-A2F2-ADE79221F399}">
      <dgm:prSet/>
      <dgm:spPr/>
      <dgm:t>
        <a:bodyPr/>
        <a:lstStyle/>
        <a:p>
          <a:endParaRPr lang="ru-RU"/>
        </a:p>
      </dgm:t>
    </dgm:pt>
    <dgm:pt modelId="{DC3E2CDC-C3F1-4311-9314-1F218D57503A}" type="sibTrans" cxnId="{7C4F214D-57D6-4B17-A2F2-ADE79221F399}">
      <dgm:prSet/>
      <dgm:spPr/>
      <dgm:t>
        <a:bodyPr/>
        <a:lstStyle/>
        <a:p>
          <a:endParaRPr lang="ru-RU"/>
        </a:p>
      </dgm:t>
    </dgm:pt>
    <dgm:pt modelId="{13CF97B4-E4AC-48AC-BCF7-2BDF7E6AE9C3}">
      <dgm:prSet custT="1"/>
      <dgm:spPr/>
      <dgm:t>
        <a:bodyPr/>
        <a:lstStyle/>
        <a:p>
          <a:pPr>
            <a:spcAft>
              <a:spcPts val="1200"/>
            </a:spcAft>
          </a:pPr>
          <a:r>
            <a:rPr lang="ru-RU" sz="2400" dirty="0" err="1"/>
            <a:t>Організація</a:t>
          </a:r>
          <a:r>
            <a:rPr lang="ru-RU" sz="2400" dirty="0"/>
            <a:t> </a:t>
          </a:r>
          <a:r>
            <a:rPr lang="ru-RU" sz="2400" dirty="0" err="1"/>
            <a:t>тимчасового</a:t>
          </a:r>
          <a:r>
            <a:rPr lang="ru-RU" sz="2400" dirty="0"/>
            <a:t> </a:t>
          </a:r>
          <a:r>
            <a:rPr lang="ru-RU" sz="2400" dirty="0" err="1"/>
            <a:t>проживання</a:t>
          </a:r>
          <a:r>
            <a:rPr lang="ru-RU" sz="2400" dirty="0"/>
            <a:t> (</a:t>
          </a:r>
          <a:r>
            <a:rPr lang="ru-RU" sz="2400" dirty="0" err="1"/>
            <a:t>шелтери</a:t>
          </a:r>
          <a:r>
            <a:rPr lang="ru-RU" sz="2400" dirty="0"/>
            <a:t>)</a:t>
          </a:r>
        </a:p>
      </dgm:t>
    </dgm:pt>
    <dgm:pt modelId="{265265A2-D743-4988-87A6-B9A70F953778}" type="parTrans" cxnId="{68C3E0A2-6992-42F8-9A16-2DE3FABD60D4}">
      <dgm:prSet/>
      <dgm:spPr/>
      <dgm:t>
        <a:bodyPr/>
        <a:lstStyle/>
        <a:p>
          <a:endParaRPr lang="ru-RU"/>
        </a:p>
      </dgm:t>
    </dgm:pt>
    <dgm:pt modelId="{7FDD4425-E6EB-4210-B385-7A9AEE92C5BD}" type="sibTrans" cxnId="{68C3E0A2-6992-42F8-9A16-2DE3FABD60D4}">
      <dgm:prSet/>
      <dgm:spPr/>
      <dgm:t>
        <a:bodyPr/>
        <a:lstStyle/>
        <a:p>
          <a:endParaRPr lang="ru-RU"/>
        </a:p>
      </dgm:t>
    </dgm:pt>
    <dgm:pt modelId="{8A8F62EE-DB67-458F-95A9-7F432313F70E}">
      <dgm:prSet phldrT="[Текст]" custT="1"/>
      <dgm:spPr/>
      <dgm:t>
        <a:bodyPr/>
        <a:lstStyle/>
        <a:p>
          <a:pPr>
            <a:spcAft>
              <a:spcPts val="1200"/>
            </a:spcAft>
          </a:pPr>
          <a:r>
            <a:rPr lang="uk-UA" sz="2400" dirty="0"/>
            <a:t>Юридична підтримка</a:t>
          </a:r>
          <a:endParaRPr lang="ru-RU" sz="2400" dirty="0"/>
        </a:p>
      </dgm:t>
    </dgm:pt>
    <dgm:pt modelId="{DA28993E-D1A0-43C6-A7A1-34CCF46605C4}" type="parTrans" cxnId="{CA048CB0-D9A3-4924-AFB7-874FC0A6E470}">
      <dgm:prSet/>
      <dgm:spPr/>
      <dgm:t>
        <a:bodyPr/>
        <a:lstStyle/>
        <a:p>
          <a:endParaRPr lang="ru-RU"/>
        </a:p>
      </dgm:t>
    </dgm:pt>
    <dgm:pt modelId="{4E8D116C-484B-45EA-AB2F-8FCD3C14DD33}" type="sibTrans" cxnId="{CA048CB0-D9A3-4924-AFB7-874FC0A6E470}">
      <dgm:prSet/>
      <dgm:spPr/>
      <dgm:t>
        <a:bodyPr/>
        <a:lstStyle/>
        <a:p>
          <a:endParaRPr lang="ru-RU"/>
        </a:p>
      </dgm:t>
    </dgm:pt>
    <dgm:pt modelId="{FB00FB86-17E1-4BD9-9725-668A25F29FB6}">
      <dgm:prSet custT="1"/>
      <dgm:spPr>
        <a:solidFill>
          <a:srgbClr val="45ABAD"/>
        </a:solidFill>
      </dgm:spPr>
      <dgm:t>
        <a:bodyPr/>
        <a:lstStyle/>
        <a:p>
          <a:r>
            <a:rPr lang="uk-UA" sz="2400" dirty="0"/>
            <a:t>Приватні ЗОЗ реабілітаційні центри</a:t>
          </a:r>
          <a:endParaRPr lang="ru-RU" sz="2400" dirty="0"/>
        </a:p>
      </dgm:t>
    </dgm:pt>
    <dgm:pt modelId="{3AF39101-EBD4-42D7-93F9-471A3A45B1E8}" type="parTrans" cxnId="{310CA344-9CE2-4D76-918B-E6755CB55D91}">
      <dgm:prSet/>
      <dgm:spPr/>
      <dgm:t>
        <a:bodyPr/>
        <a:lstStyle/>
        <a:p>
          <a:endParaRPr lang="ru-RU"/>
        </a:p>
      </dgm:t>
    </dgm:pt>
    <dgm:pt modelId="{739FBEB5-E0BA-4B4B-9675-05D73232B1A0}" type="sibTrans" cxnId="{310CA344-9CE2-4D76-918B-E6755CB55D91}">
      <dgm:prSet/>
      <dgm:spPr/>
      <dgm:t>
        <a:bodyPr/>
        <a:lstStyle/>
        <a:p>
          <a:endParaRPr lang="ru-RU"/>
        </a:p>
      </dgm:t>
    </dgm:pt>
    <dgm:pt modelId="{F169AAD1-5A67-4270-9B75-12FB52D5BC01}">
      <dgm:prSet custT="1"/>
      <dgm:spPr/>
      <dgm:t>
        <a:bodyPr/>
        <a:lstStyle/>
        <a:p>
          <a:pPr>
            <a:spcAft>
              <a:spcPts val="1200"/>
            </a:spcAft>
          </a:pPr>
          <a:r>
            <a:rPr lang="uk-UA" sz="2400" dirty="0"/>
            <a:t>Грошова допомога </a:t>
          </a:r>
          <a:endParaRPr lang="ru-RU" sz="2400" dirty="0"/>
        </a:p>
      </dgm:t>
    </dgm:pt>
    <dgm:pt modelId="{68DB83E0-3E40-4CC1-A283-A1221CCE679B}" type="parTrans" cxnId="{4A39F53A-DDB5-4CEC-81B8-EB17AC1B6E2C}">
      <dgm:prSet/>
      <dgm:spPr/>
      <dgm:t>
        <a:bodyPr/>
        <a:lstStyle/>
        <a:p>
          <a:endParaRPr lang="ru-RU"/>
        </a:p>
      </dgm:t>
    </dgm:pt>
    <dgm:pt modelId="{0830F0F4-B7A8-4DCB-B7A6-AE84E17A1706}" type="sibTrans" cxnId="{4A39F53A-DDB5-4CEC-81B8-EB17AC1B6E2C}">
      <dgm:prSet/>
      <dgm:spPr/>
      <dgm:t>
        <a:bodyPr/>
        <a:lstStyle/>
        <a:p>
          <a:endParaRPr lang="ru-RU"/>
        </a:p>
      </dgm:t>
    </dgm:pt>
    <dgm:pt modelId="{C8906E96-4B13-43B6-B510-37127F4004EF}">
      <dgm:prSet custT="1"/>
      <dgm:spPr/>
      <dgm:t>
        <a:bodyPr/>
        <a:lstStyle/>
        <a:p>
          <a:r>
            <a:rPr lang="ru-RU" sz="2400" dirty="0" err="1"/>
            <a:t>Діагностики</a:t>
          </a:r>
          <a:r>
            <a:rPr lang="ru-RU" sz="2400" dirty="0"/>
            <a:t>, </a:t>
          </a:r>
          <a:r>
            <a:rPr lang="ru-RU" sz="2400" dirty="0" err="1"/>
            <a:t>лікування</a:t>
          </a:r>
          <a:endParaRPr lang="ru-RU" sz="2400" dirty="0"/>
        </a:p>
      </dgm:t>
    </dgm:pt>
    <dgm:pt modelId="{E02CA820-92C9-497C-9D8E-DDD3B8F29433}" type="parTrans" cxnId="{E621EF1F-A6E7-4E00-B116-555FB7796841}">
      <dgm:prSet/>
      <dgm:spPr/>
      <dgm:t>
        <a:bodyPr/>
        <a:lstStyle/>
        <a:p>
          <a:endParaRPr lang="ru-RU"/>
        </a:p>
      </dgm:t>
    </dgm:pt>
    <dgm:pt modelId="{889AB7E7-472B-47CD-88F0-62E3E009EED9}" type="sibTrans" cxnId="{E621EF1F-A6E7-4E00-B116-555FB7796841}">
      <dgm:prSet/>
      <dgm:spPr/>
      <dgm:t>
        <a:bodyPr/>
        <a:lstStyle/>
        <a:p>
          <a:endParaRPr lang="ru-RU"/>
        </a:p>
      </dgm:t>
    </dgm:pt>
    <dgm:pt modelId="{031C8353-641C-4959-B0E3-E9D2A1E0D6C5}">
      <dgm:prSet custT="1"/>
      <dgm:spPr/>
      <dgm:t>
        <a:bodyPr/>
        <a:lstStyle/>
        <a:p>
          <a:r>
            <a:rPr lang="uk-UA" sz="2400" dirty="0"/>
            <a:t>Медична і фізична реабілітація</a:t>
          </a:r>
          <a:endParaRPr lang="ru-RU" sz="2400" dirty="0"/>
        </a:p>
      </dgm:t>
    </dgm:pt>
    <dgm:pt modelId="{0FB8D515-5C1D-44BD-A0B1-EB1EE3A628B2}" type="parTrans" cxnId="{31406D4C-640D-4EBB-8A5F-8AA50CB18E6E}">
      <dgm:prSet/>
      <dgm:spPr/>
    </dgm:pt>
    <dgm:pt modelId="{01A5936A-BD3C-4374-AA9A-81D7F473FA96}" type="sibTrans" cxnId="{31406D4C-640D-4EBB-8A5F-8AA50CB18E6E}">
      <dgm:prSet/>
      <dgm:spPr/>
    </dgm:pt>
    <dgm:pt modelId="{AC6D4AD2-F532-41CC-A1B5-38EE9187DE03}" type="pres">
      <dgm:prSet presAssocID="{96A0E6AB-7585-49CB-B906-3A3A92AE7C43}" presName="Name0" presStyleCnt="0">
        <dgm:presLayoutVars>
          <dgm:dir/>
          <dgm:animLvl val="lvl"/>
          <dgm:resizeHandles val="exact"/>
        </dgm:presLayoutVars>
      </dgm:prSet>
      <dgm:spPr/>
    </dgm:pt>
    <dgm:pt modelId="{02B441A8-4D29-48B4-B67B-7C141B9A8459}" type="pres">
      <dgm:prSet presAssocID="{476404DE-7782-4E5B-B488-309706FEF85B}" presName="composite" presStyleCnt="0"/>
      <dgm:spPr/>
    </dgm:pt>
    <dgm:pt modelId="{ADA4728C-A308-472F-BD97-295E16866AFB}" type="pres">
      <dgm:prSet presAssocID="{476404DE-7782-4E5B-B488-309706FEF85B}" presName="parTx" presStyleLbl="alignNode1" presStyleIdx="0" presStyleCnt="4" custScaleX="109766">
        <dgm:presLayoutVars>
          <dgm:chMax val="0"/>
          <dgm:chPref val="0"/>
          <dgm:bulletEnabled val="1"/>
        </dgm:presLayoutVars>
      </dgm:prSet>
      <dgm:spPr/>
    </dgm:pt>
    <dgm:pt modelId="{C53DC9AE-1F55-4A15-8CE0-F5837F2B7BAE}" type="pres">
      <dgm:prSet presAssocID="{476404DE-7782-4E5B-B488-309706FEF85B}" presName="desTx" presStyleLbl="alignAccFollowNode1" presStyleIdx="0" presStyleCnt="4" custScaleX="112117">
        <dgm:presLayoutVars>
          <dgm:bulletEnabled val="1"/>
        </dgm:presLayoutVars>
      </dgm:prSet>
      <dgm:spPr/>
    </dgm:pt>
    <dgm:pt modelId="{B0A79E81-C8D7-497C-9A44-448FACB2DA36}" type="pres">
      <dgm:prSet presAssocID="{6943ADF4-07D4-4A28-8354-0E309A1448AA}" presName="space" presStyleCnt="0"/>
      <dgm:spPr/>
    </dgm:pt>
    <dgm:pt modelId="{ABCC6364-67E0-4567-84E9-B4040021030D}" type="pres">
      <dgm:prSet presAssocID="{AEAC2B38-040C-432D-93E4-3A82399867AE}" presName="composite" presStyleCnt="0"/>
      <dgm:spPr/>
    </dgm:pt>
    <dgm:pt modelId="{474F4D20-D322-4871-8C1D-CF5B445DEAA6}" type="pres">
      <dgm:prSet presAssocID="{AEAC2B38-040C-432D-93E4-3A82399867AE}" presName="parTx" presStyleLbl="alignNode1" presStyleIdx="1" presStyleCnt="4">
        <dgm:presLayoutVars>
          <dgm:chMax val="0"/>
          <dgm:chPref val="0"/>
          <dgm:bulletEnabled val="1"/>
        </dgm:presLayoutVars>
      </dgm:prSet>
      <dgm:spPr/>
    </dgm:pt>
    <dgm:pt modelId="{EAD84356-4088-4EDC-B0BD-8CD3EF192A4B}" type="pres">
      <dgm:prSet presAssocID="{AEAC2B38-040C-432D-93E4-3A82399867AE}" presName="desTx" presStyleLbl="alignAccFollowNode1" presStyleIdx="1" presStyleCnt="4">
        <dgm:presLayoutVars>
          <dgm:bulletEnabled val="1"/>
        </dgm:presLayoutVars>
      </dgm:prSet>
      <dgm:spPr/>
    </dgm:pt>
    <dgm:pt modelId="{1ACD216B-E081-465C-81DF-EDECC7F3EEB3}" type="pres">
      <dgm:prSet presAssocID="{C4B1AB0C-83E7-4B05-9028-9BB1500ABF17}" presName="space" presStyleCnt="0"/>
      <dgm:spPr/>
    </dgm:pt>
    <dgm:pt modelId="{C46115A1-765C-475C-BE90-2D4E0A4B13B3}" type="pres">
      <dgm:prSet presAssocID="{3603C26D-D6D9-4E2B-9547-044A09258482}" presName="composite" presStyleCnt="0"/>
      <dgm:spPr/>
    </dgm:pt>
    <dgm:pt modelId="{C9675951-2ED3-417E-A895-53F8F7089FAE}" type="pres">
      <dgm:prSet presAssocID="{3603C26D-D6D9-4E2B-9547-044A09258482}" presName="parTx" presStyleLbl="alignNode1" presStyleIdx="2" presStyleCnt="4">
        <dgm:presLayoutVars>
          <dgm:chMax val="0"/>
          <dgm:chPref val="0"/>
          <dgm:bulletEnabled val="1"/>
        </dgm:presLayoutVars>
      </dgm:prSet>
      <dgm:spPr/>
    </dgm:pt>
    <dgm:pt modelId="{D0EE6612-0821-4B37-BD7D-0E3D7C0A8D54}" type="pres">
      <dgm:prSet presAssocID="{3603C26D-D6D9-4E2B-9547-044A09258482}" presName="desTx" presStyleLbl="alignAccFollowNode1" presStyleIdx="2" presStyleCnt="4">
        <dgm:presLayoutVars>
          <dgm:bulletEnabled val="1"/>
        </dgm:presLayoutVars>
      </dgm:prSet>
      <dgm:spPr/>
    </dgm:pt>
    <dgm:pt modelId="{53662EDA-A6C9-4561-86C4-6C20CF8DAA04}" type="pres">
      <dgm:prSet presAssocID="{9EEC96A6-7A99-4E93-9703-16286363E0C3}" presName="space" presStyleCnt="0"/>
      <dgm:spPr/>
    </dgm:pt>
    <dgm:pt modelId="{3D87CEC5-FC8E-4D6B-886B-CC0A75ED2E3E}" type="pres">
      <dgm:prSet presAssocID="{FB00FB86-17E1-4BD9-9725-668A25F29FB6}" presName="composite" presStyleCnt="0"/>
      <dgm:spPr/>
    </dgm:pt>
    <dgm:pt modelId="{1463DFC7-21D2-4C0B-9B9C-74A51579FA5F}" type="pres">
      <dgm:prSet presAssocID="{FB00FB86-17E1-4BD9-9725-668A25F29FB6}" presName="parTx" presStyleLbl="alignNode1" presStyleIdx="3" presStyleCnt="4">
        <dgm:presLayoutVars>
          <dgm:chMax val="0"/>
          <dgm:chPref val="0"/>
          <dgm:bulletEnabled val="1"/>
        </dgm:presLayoutVars>
      </dgm:prSet>
      <dgm:spPr/>
    </dgm:pt>
    <dgm:pt modelId="{C9D48FAE-D95B-4091-BB47-AFA4C4420008}" type="pres">
      <dgm:prSet presAssocID="{FB00FB86-17E1-4BD9-9725-668A25F29FB6}" presName="desTx" presStyleLbl="alignAccFollowNode1" presStyleIdx="3" presStyleCnt="4" custLinFactNeighborX="408" custLinFactNeighborY="-301">
        <dgm:presLayoutVars>
          <dgm:bulletEnabled val="1"/>
        </dgm:presLayoutVars>
      </dgm:prSet>
      <dgm:spPr/>
    </dgm:pt>
  </dgm:ptLst>
  <dgm:cxnLst>
    <dgm:cxn modelId="{0B5AFA07-7290-43EB-AFC4-B762156DC32E}" type="presOf" srcId="{AEAC2B38-040C-432D-93E4-3A82399867AE}" destId="{474F4D20-D322-4871-8C1D-CF5B445DEAA6}" srcOrd="0" destOrd="0" presId="urn:microsoft.com/office/officeart/2005/8/layout/hList1"/>
    <dgm:cxn modelId="{8575BE09-B51B-416F-85E5-FF943DD66C45}" srcId="{AEAC2B38-040C-432D-93E4-3A82399867AE}" destId="{0B34ED00-9BE4-441F-8AEA-EE7C19052B70}" srcOrd="1" destOrd="0" parTransId="{C4761AE0-6586-40D7-9C45-F5088ADEB75F}" sibTransId="{5AF2CFB7-285B-48D5-B4E2-D2FACBA8B588}"/>
    <dgm:cxn modelId="{DBEB1810-C96D-4412-8620-75A62A0C92DC}" type="presOf" srcId="{C8906E96-4B13-43B6-B510-37127F4004EF}" destId="{C9D48FAE-D95B-4091-BB47-AFA4C4420008}" srcOrd="0" destOrd="0" presId="urn:microsoft.com/office/officeart/2005/8/layout/hList1"/>
    <dgm:cxn modelId="{2A0B7012-E12D-40F9-A439-089FB503498E}" srcId="{96A0E6AB-7585-49CB-B906-3A3A92AE7C43}" destId="{476404DE-7782-4E5B-B488-309706FEF85B}" srcOrd="0" destOrd="0" parTransId="{1DEBCB40-5367-424D-9912-D9A70787B4A8}" sibTransId="{6943ADF4-07D4-4A28-8354-0E309A1448AA}"/>
    <dgm:cxn modelId="{7FECE019-53AC-44C1-B031-30BC533B6927}" srcId="{476404DE-7782-4E5B-B488-309706FEF85B}" destId="{B28FCC12-A0EC-4A5F-BEEF-183A149B7664}" srcOrd="3" destOrd="0" parTransId="{F05CBF49-2756-471F-9CCA-4EF7B99D30F8}" sibTransId="{F671C647-F75B-4974-812A-71AF4787E11C}"/>
    <dgm:cxn modelId="{B2B2A61E-A7F4-484D-92D0-CE0445CC13D7}" srcId="{3603C26D-D6D9-4E2B-9547-044A09258482}" destId="{4C86029E-E48E-48E5-889C-6A6098D82301}" srcOrd="0" destOrd="0" parTransId="{DD483FC4-6C0A-42A8-992A-62C71F79CC1F}" sibTransId="{1AEA94D5-6F70-467C-A79E-11B78031F47E}"/>
    <dgm:cxn modelId="{E621EF1F-A6E7-4E00-B116-555FB7796841}" srcId="{FB00FB86-17E1-4BD9-9725-668A25F29FB6}" destId="{C8906E96-4B13-43B6-B510-37127F4004EF}" srcOrd="0" destOrd="0" parTransId="{E02CA820-92C9-497C-9D8E-DDD3B8F29433}" sibTransId="{889AB7E7-472B-47CD-88F0-62E3E009EED9}"/>
    <dgm:cxn modelId="{2705E82B-F16A-4D74-A7CC-115180752CFD}" type="presOf" srcId="{031C8353-641C-4959-B0E3-E9D2A1E0D6C5}" destId="{C9D48FAE-D95B-4091-BB47-AFA4C4420008}" srcOrd="0" destOrd="1" presId="urn:microsoft.com/office/officeart/2005/8/layout/hList1"/>
    <dgm:cxn modelId="{8BAFB92E-A63F-46D6-8E35-AE477B0922F4}" type="presOf" srcId="{149D5EF4-A7CF-45F2-BDB2-28523FE00565}" destId="{C53DC9AE-1F55-4A15-8CE0-F5837F2B7BAE}" srcOrd="0" destOrd="2" presId="urn:microsoft.com/office/officeart/2005/8/layout/hList1"/>
    <dgm:cxn modelId="{7B5D8F30-66EC-49C5-B335-4A6DC05CF799}" type="presOf" srcId="{13CF97B4-E4AC-48AC-BCF7-2BDF7E6AE9C3}" destId="{D0EE6612-0821-4B37-BD7D-0E3D7C0A8D54}" srcOrd="0" destOrd="5" presId="urn:microsoft.com/office/officeart/2005/8/layout/hList1"/>
    <dgm:cxn modelId="{4A39F53A-DDB5-4CEC-81B8-EB17AC1B6E2C}" srcId="{3603C26D-D6D9-4E2B-9547-044A09258482}" destId="{F169AAD1-5A67-4270-9B75-12FB52D5BC01}" srcOrd="4" destOrd="0" parTransId="{68DB83E0-3E40-4CC1-A283-A1221CCE679B}" sibTransId="{0830F0F4-B7A8-4DCB-B7A6-AE84E17A1706}"/>
    <dgm:cxn modelId="{1E6D8E3B-17FD-4BC0-A548-BC1458EBEDD0}" srcId="{96A0E6AB-7585-49CB-B906-3A3A92AE7C43}" destId="{3603C26D-D6D9-4E2B-9547-044A09258482}" srcOrd="2" destOrd="0" parTransId="{9C34B9B3-62A2-4A36-850C-854BFFEF590D}" sibTransId="{9EEC96A6-7A99-4E93-9703-16286363E0C3}"/>
    <dgm:cxn modelId="{1B4ED95C-A909-4401-8EC5-7FF28D45B6EF}" type="presOf" srcId="{652DF5A3-50C0-42B1-863E-59AE91905E0D}" destId="{C53DC9AE-1F55-4A15-8CE0-F5837F2B7BAE}" srcOrd="0" destOrd="4" presId="urn:microsoft.com/office/officeart/2005/8/layout/hList1"/>
    <dgm:cxn modelId="{963DD35F-5D63-448B-92C1-44D7E8DB952F}" type="presOf" srcId="{0B34ED00-9BE4-441F-8AEA-EE7C19052B70}" destId="{EAD84356-4088-4EDC-B0BD-8CD3EF192A4B}" srcOrd="0" destOrd="1" presId="urn:microsoft.com/office/officeart/2005/8/layout/hList1"/>
    <dgm:cxn modelId="{310CA344-9CE2-4D76-918B-E6755CB55D91}" srcId="{96A0E6AB-7585-49CB-B906-3A3A92AE7C43}" destId="{FB00FB86-17E1-4BD9-9725-668A25F29FB6}" srcOrd="3" destOrd="0" parTransId="{3AF39101-EBD4-42D7-93F9-471A3A45B1E8}" sibTransId="{739FBEB5-E0BA-4B4B-9675-05D73232B1A0}"/>
    <dgm:cxn modelId="{026F2267-6809-4E31-8A87-7176119BE129}" type="presOf" srcId="{EE7E1278-CFC4-4AAB-AC52-D223F9A85A6A}" destId="{D0EE6612-0821-4B37-BD7D-0E3D7C0A8D54}" srcOrd="0" destOrd="6" presId="urn:microsoft.com/office/officeart/2005/8/layout/hList1"/>
    <dgm:cxn modelId="{DFB32369-D9D3-4E03-85E0-4D788936D154}" type="presOf" srcId="{476404DE-7782-4E5B-B488-309706FEF85B}" destId="{ADA4728C-A308-472F-BD97-295E16866AFB}" srcOrd="0" destOrd="0" presId="urn:microsoft.com/office/officeart/2005/8/layout/hList1"/>
    <dgm:cxn modelId="{31406D4C-640D-4EBB-8A5F-8AA50CB18E6E}" srcId="{FB00FB86-17E1-4BD9-9725-668A25F29FB6}" destId="{031C8353-641C-4959-B0E3-E9D2A1E0D6C5}" srcOrd="1" destOrd="0" parTransId="{0FB8D515-5C1D-44BD-A0B1-EB1EE3A628B2}" sibTransId="{01A5936A-BD3C-4374-AA9A-81D7F473FA96}"/>
    <dgm:cxn modelId="{7C4F214D-57D6-4B17-A2F2-ADE79221F399}" srcId="{3603C26D-D6D9-4E2B-9547-044A09258482}" destId="{5A65C144-649F-4CD3-A352-5303F499724E}" srcOrd="2" destOrd="0" parTransId="{D0C2A7AC-890A-42B8-A5CA-63C9BFDD4F82}" sibTransId="{DC3E2CDC-C3F1-4311-9314-1F218D57503A}"/>
    <dgm:cxn modelId="{40024351-8C13-43EB-8166-D67BE570713A}" srcId="{476404DE-7782-4E5B-B488-309706FEF85B}" destId="{AAF12A14-48C3-4165-AEBE-1DFD5016E01F}" srcOrd="0" destOrd="0" parTransId="{FDE13E1C-CD75-48F5-A541-EDE70156A0B6}" sibTransId="{1D7CFCFA-6AA9-49C3-AAB4-F80FFDCEDD40}"/>
    <dgm:cxn modelId="{7E9E5372-85F7-4ACD-9198-B992B9DBD88E}" type="presOf" srcId="{3603C26D-D6D9-4E2B-9547-044A09258482}" destId="{C9675951-2ED3-417E-A895-53F8F7089FAE}" srcOrd="0" destOrd="0" presId="urn:microsoft.com/office/officeart/2005/8/layout/hList1"/>
    <dgm:cxn modelId="{D2935C53-3B54-4670-95DC-D99AF4CC1782}" srcId="{3603C26D-D6D9-4E2B-9547-044A09258482}" destId="{1A01AB39-BB29-4927-941E-22DF5DEA6CB7}" srcOrd="3" destOrd="0" parTransId="{1228DA8A-B610-4B99-8A97-1C47BB5CC762}" sibTransId="{4864335F-D2A3-4BC6-A98D-868E1D5313B9}"/>
    <dgm:cxn modelId="{F12AE55A-6BAA-4628-8DD0-7BDC33A13DA4}" srcId="{476404DE-7782-4E5B-B488-309706FEF85B}" destId="{149D5EF4-A7CF-45F2-BDB2-28523FE00565}" srcOrd="2" destOrd="0" parTransId="{9E9E4D93-62DE-4788-83BB-06A4D1CA2E6F}" sibTransId="{678A67D6-9453-4984-958D-9A650E645D09}"/>
    <dgm:cxn modelId="{5692087E-B6D0-4FC5-8AB0-9700B5A5A343}" type="presOf" srcId="{FB00FB86-17E1-4BD9-9725-668A25F29FB6}" destId="{1463DFC7-21D2-4C0B-9B9C-74A51579FA5F}" srcOrd="0" destOrd="0" presId="urn:microsoft.com/office/officeart/2005/8/layout/hList1"/>
    <dgm:cxn modelId="{EE2C948D-D897-4C07-8FCC-23CEA1148A65}" type="presOf" srcId="{0CDBB32B-DA8C-4136-9FF4-906002FA5146}" destId="{C53DC9AE-1F55-4A15-8CE0-F5837F2B7BAE}" srcOrd="0" destOrd="1" presId="urn:microsoft.com/office/officeart/2005/8/layout/hList1"/>
    <dgm:cxn modelId="{0F91B796-3EE5-4C2F-A928-C28296DE6C37}" type="presOf" srcId="{BACB4AD9-C205-48BC-BB54-C7A109B3D517}" destId="{EAD84356-4088-4EDC-B0BD-8CD3EF192A4B}" srcOrd="0" destOrd="3" presId="urn:microsoft.com/office/officeart/2005/8/layout/hList1"/>
    <dgm:cxn modelId="{932AA097-0150-4815-81D5-0D58A43F094B}" type="presOf" srcId="{C3FB4B6D-DCFA-453E-AE80-18435DF5D966}" destId="{EAD84356-4088-4EDC-B0BD-8CD3EF192A4B}" srcOrd="0" destOrd="2" presId="urn:microsoft.com/office/officeart/2005/8/layout/hList1"/>
    <dgm:cxn modelId="{B3A02998-7368-445C-902C-AE4BC5981031}" srcId="{476404DE-7782-4E5B-B488-309706FEF85B}" destId="{0CDBB32B-DA8C-4136-9FF4-906002FA5146}" srcOrd="1" destOrd="0" parTransId="{A1278523-AA07-41F6-815C-CC90A2AEA383}" sibTransId="{59F1AF61-FBD7-45BE-BC16-76466DDED2BB}"/>
    <dgm:cxn modelId="{30C53C9A-D587-41A5-A1B0-3D59A5DA775D}" type="presOf" srcId="{96A0E6AB-7585-49CB-B906-3A3A92AE7C43}" destId="{AC6D4AD2-F532-41CC-A1B5-38EE9187DE03}" srcOrd="0" destOrd="0" presId="urn:microsoft.com/office/officeart/2005/8/layout/hList1"/>
    <dgm:cxn modelId="{68C3E0A2-6992-42F8-9A16-2DE3FABD60D4}" srcId="{3603C26D-D6D9-4E2B-9547-044A09258482}" destId="{13CF97B4-E4AC-48AC-BCF7-2BDF7E6AE9C3}" srcOrd="5" destOrd="0" parTransId="{265265A2-D743-4988-87A6-B9A70F953778}" sibTransId="{7FDD4425-E6EB-4210-B385-7A9AEE92C5BD}"/>
    <dgm:cxn modelId="{CA048CB0-D9A3-4924-AFB7-874FC0A6E470}" srcId="{3603C26D-D6D9-4E2B-9547-044A09258482}" destId="{8A8F62EE-DB67-458F-95A9-7F432313F70E}" srcOrd="1" destOrd="0" parTransId="{DA28993E-D1A0-43C6-A7A1-34CCF46605C4}" sibTransId="{4E8D116C-484B-45EA-AB2F-8FCD3C14DD33}"/>
    <dgm:cxn modelId="{6500C2B0-03DC-4C92-9703-07AACC06BD15}" type="presOf" srcId="{AAF12A14-48C3-4165-AEBE-1DFD5016E01F}" destId="{C53DC9AE-1F55-4A15-8CE0-F5837F2B7BAE}" srcOrd="0" destOrd="0" presId="urn:microsoft.com/office/officeart/2005/8/layout/hList1"/>
    <dgm:cxn modelId="{A6C085B1-88D4-4144-8D48-40FF0D1E0936}" type="presOf" srcId="{02B0AE35-2954-4BA0-B2F5-4F6704389B06}" destId="{EAD84356-4088-4EDC-B0BD-8CD3EF192A4B}" srcOrd="0" destOrd="0" presId="urn:microsoft.com/office/officeart/2005/8/layout/hList1"/>
    <dgm:cxn modelId="{20E1A3B3-EE86-43E8-8DDC-BEF2E4CA4F08}" srcId="{476404DE-7782-4E5B-B488-309706FEF85B}" destId="{652DF5A3-50C0-42B1-863E-59AE91905E0D}" srcOrd="4" destOrd="0" parTransId="{BEA53B11-86AB-453A-A44F-23A015416B20}" sibTransId="{EDABB809-4CEC-44F8-8394-D3C980866026}"/>
    <dgm:cxn modelId="{B1B805BE-4622-4B8E-BFF2-68F62B6BFCA8}" type="presOf" srcId="{4C86029E-E48E-48E5-889C-6A6098D82301}" destId="{D0EE6612-0821-4B37-BD7D-0E3D7C0A8D54}" srcOrd="0" destOrd="0" presId="urn:microsoft.com/office/officeart/2005/8/layout/hList1"/>
    <dgm:cxn modelId="{F63C09CB-9817-4153-892B-69F60CFE4BD3}" type="presOf" srcId="{B28FCC12-A0EC-4A5F-BEEF-183A149B7664}" destId="{C53DC9AE-1F55-4A15-8CE0-F5837F2B7BAE}" srcOrd="0" destOrd="3" presId="urn:microsoft.com/office/officeart/2005/8/layout/hList1"/>
    <dgm:cxn modelId="{BADD47D8-4B14-45E7-BF20-74C207E04F76}" srcId="{3603C26D-D6D9-4E2B-9547-044A09258482}" destId="{EE7E1278-CFC4-4AAB-AC52-D223F9A85A6A}" srcOrd="6" destOrd="0" parTransId="{E1EA601C-F0D0-4E49-920F-58D2883F5007}" sibTransId="{56870AE3-72E8-4378-930F-2BAE6CC1F33D}"/>
    <dgm:cxn modelId="{1A1BA1D9-3BF9-4D3B-9473-D16C8412838C}" type="presOf" srcId="{8A8F62EE-DB67-458F-95A9-7F432313F70E}" destId="{D0EE6612-0821-4B37-BD7D-0E3D7C0A8D54}" srcOrd="0" destOrd="1" presId="urn:microsoft.com/office/officeart/2005/8/layout/hList1"/>
    <dgm:cxn modelId="{1F1DA9DD-5CFD-4029-9E08-0244B3997923}" srcId="{AEAC2B38-040C-432D-93E4-3A82399867AE}" destId="{BACB4AD9-C205-48BC-BB54-C7A109B3D517}" srcOrd="3" destOrd="0" parTransId="{7984D19F-32BC-49A4-9543-7220F9623F8F}" sibTransId="{415507C5-11E2-4A8B-9C03-7BC672E779F9}"/>
    <dgm:cxn modelId="{29A18BEB-76F1-4868-9310-5491ECBA154F}" srcId="{AEAC2B38-040C-432D-93E4-3A82399867AE}" destId="{02B0AE35-2954-4BA0-B2F5-4F6704389B06}" srcOrd="0" destOrd="0" parTransId="{3DD017D9-827A-4371-9CE9-8EE8069EBA80}" sibTransId="{C86E4A23-BC56-49CE-8371-CB7A8FDF2826}"/>
    <dgm:cxn modelId="{DED084EC-68B1-404F-AC1E-76408254DC24}" srcId="{96A0E6AB-7585-49CB-B906-3A3A92AE7C43}" destId="{AEAC2B38-040C-432D-93E4-3A82399867AE}" srcOrd="1" destOrd="0" parTransId="{2B7C91DF-A8E2-4BEA-A1B1-87BCB223A297}" sibTransId="{C4B1AB0C-83E7-4B05-9028-9BB1500ABF17}"/>
    <dgm:cxn modelId="{D918C3F0-6055-4A0E-B3D8-3AAD536EF1CF}" srcId="{AEAC2B38-040C-432D-93E4-3A82399867AE}" destId="{C3FB4B6D-DCFA-453E-AE80-18435DF5D966}" srcOrd="2" destOrd="0" parTransId="{3DD2ECED-9548-414C-8AD8-20246DB68A83}" sibTransId="{19E85B84-3B13-4FD2-BB44-05D044F0F4B7}"/>
    <dgm:cxn modelId="{ECB98CF5-1554-48E3-8B3F-4675923B2E73}" type="presOf" srcId="{F169AAD1-5A67-4270-9B75-12FB52D5BC01}" destId="{D0EE6612-0821-4B37-BD7D-0E3D7C0A8D54}" srcOrd="0" destOrd="4" presId="urn:microsoft.com/office/officeart/2005/8/layout/hList1"/>
    <dgm:cxn modelId="{9E69AEF5-02D2-4A46-A98B-643AC2ACA53F}" type="presOf" srcId="{1A01AB39-BB29-4927-941E-22DF5DEA6CB7}" destId="{D0EE6612-0821-4B37-BD7D-0E3D7C0A8D54}" srcOrd="0" destOrd="3" presId="urn:microsoft.com/office/officeart/2005/8/layout/hList1"/>
    <dgm:cxn modelId="{74A8A1FE-5062-40D5-8D04-E14599AAE1C9}" type="presOf" srcId="{5A65C144-649F-4CD3-A352-5303F499724E}" destId="{D0EE6612-0821-4B37-BD7D-0E3D7C0A8D54}" srcOrd="0" destOrd="2" presId="urn:microsoft.com/office/officeart/2005/8/layout/hList1"/>
    <dgm:cxn modelId="{86F41328-5E55-47E5-9012-AAFEB471F5A3}" type="presParOf" srcId="{AC6D4AD2-F532-41CC-A1B5-38EE9187DE03}" destId="{02B441A8-4D29-48B4-B67B-7C141B9A8459}" srcOrd="0" destOrd="0" presId="urn:microsoft.com/office/officeart/2005/8/layout/hList1"/>
    <dgm:cxn modelId="{89C9D149-5394-4A18-9FB6-0527A008CFE1}" type="presParOf" srcId="{02B441A8-4D29-48B4-B67B-7C141B9A8459}" destId="{ADA4728C-A308-472F-BD97-295E16866AFB}" srcOrd="0" destOrd="0" presId="urn:microsoft.com/office/officeart/2005/8/layout/hList1"/>
    <dgm:cxn modelId="{C5E48D10-77F2-46F6-B7F0-2555DA971B90}" type="presParOf" srcId="{02B441A8-4D29-48B4-B67B-7C141B9A8459}" destId="{C53DC9AE-1F55-4A15-8CE0-F5837F2B7BAE}" srcOrd="1" destOrd="0" presId="urn:microsoft.com/office/officeart/2005/8/layout/hList1"/>
    <dgm:cxn modelId="{859A8BB8-81B3-474E-9974-1DE68C03BA08}" type="presParOf" srcId="{AC6D4AD2-F532-41CC-A1B5-38EE9187DE03}" destId="{B0A79E81-C8D7-497C-9A44-448FACB2DA36}" srcOrd="1" destOrd="0" presId="urn:microsoft.com/office/officeart/2005/8/layout/hList1"/>
    <dgm:cxn modelId="{9C9FE0C7-C0EB-40D5-B48D-EB2D0FF545A7}" type="presParOf" srcId="{AC6D4AD2-F532-41CC-A1B5-38EE9187DE03}" destId="{ABCC6364-67E0-4567-84E9-B4040021030D}" srcOrd="2" destOrd="0" presId="urn:microsoft.com/office/officeart/2005/8/layout/hList1"/>
    <dgm:cxn modelId="{94FBA7CB-2E37-4A71-862A-43754B1F54D5}" type="presParOf" srcId="{ABCC6364-67E0-4567-84E9-B4040021030D}" destId="{474F4D20-D322-4871-8C1D-CF5B445DEAA6}" srcOrd="0" destOrd="0" presId="urn:microsoft.com/office/officeart/2005/8/layout/hList1"/>
    <dgm:cxn modelId="{297512D6-091E-4C47-AA9D-C25CBA5544F4}" type="presParOf" srcId="{ABCC6364-67E0-4567-84E9-B4040021030D}" destId="{EAD84356-4088-4EDC-B0BD-8CD3EF192A4B}" srcOrd="1" destOrd="0" presId="urn:microsoft.com/office/officeart/2005/8/layout/hList1"/>
    <dgm:cxn modelId="{4D65B13B-31F2-4982-9893-03203692B0C4}" type="presParOf" srcId="{AC6D4AD2-F532-41CC-A1B5-38EE9187DE03}" destId="{1ACD216B-E081-465C-81DF-EDECC7F3EEB3}" srcOrd="3" destOrd="0" presId="urn:microsoft.com/office/officeart/2005/8/layout/hList1"/>
    <dgm:cxn modelId="{454A5F8E-646A-4FF1-A54E-C64FB3160B3E}" type="presParOf" srcId="{AC6D4AD2-F532-41CC-A1B5-38EE9187DE03}" destId="{C46115A1-765C-475C-BE90-2D4E0A4B13B3}" srcOrd="4" destOrd="0" presId="urn:microsoft.com/office/officeart/2005/8/layout/hList1"/>
    <dgm:cxn modelId="{12E2EC02-451D-42AD-9769-A32921FF3F7E}" type="presParOf" srcId="{C46115A1-765C-475C-BE90-2D4E0A4B13B3}" destId="{C9675951-2ED3-417E-A895-53F8F7089FAE}" srcOrd="0" destOrd="0" presId="urn:microsoft.com/office/officeart/2005/8/layout/hList1"/>
    <dgm:cxn modelId="{40F2AED7-9A70-4387-848A-BE992E1974CA}" type="presParOf" srcId="{C46115A1-765C-475C-BE90-2D4E0A4B13B3}" destId="{D0EE6612-0821-4B37-BD7D-0E3D7C0A8D54}" srcOrd="1" destOrd="0" presId="urn:microsoft.com/office/officeart/2005/8/layout/hList1"/>
    <dgm:cxn modelId="{0DCBF33F-2233-42BC-B469-4EC1204C131D}" type="presParOf" srcId="{AC6D4AD2-F532-41CC-A1B5-38EE9187DE03}" destId="{53662EDA-A6C9-4561-86C4-6C20CF8DAA04}" srcOrd="5" destOrd="0" presId="urn:microsoft.com/office/officeart/2005/8/layout/hList1"/>
    <dgm:cxn modelId="{26EA98B3-5319-42D6-94BD-6942DB7ADCA9}" type="presParOf" srcId="{AC6D4AD2-F532-41CC-A1B5-38EE9187DE03}" destId="{3D87CEC5-FC8E-4D6B-886B-CC0A75ED2E3E}" srcOrd="6" destOrd="0" presId="urn:microsoft.com/office/officeart/2005/8/layout/hList1"/>
    <dgm:cxn modelId="{B2911337-6702-4E04-8699-9120F99364A5}" type="presParOf" srcId="{3D87CEC5-FC8E-4D6B-886B-CC0A75ED2E3E}" destId="{1463DFC7-21D2-4C0B-9B9C-74A51579FA5F}" srcOrd="0" destOrd="0" presId="urn:microsoft.com/office/officeart/2005/8/layout/hList1"/>
    <dgm:cxn modelId="{4A9E7606-9480-4EBD-BEA7-35D818655949}" type="presParOf" srcId="{3D87CEC5-FC8E-4D6B-886B-CC0A75ED2E3E}" destId="{C9D48FAE-D95B-4091-BB47-AFA4C4420008}"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475228-7202-4C66-98DB-AAF96E951A13}"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RU"/>
        </a:p>
      </dgm:t>
    </dgm:pt>
    <dgm:pt modelId="{DD2917CC-8641-4FBE-ABFD-A089597D9CB1}">
      <dgm:prSet phldrT="[Текст]" custT="1"/>
      <dgm:spPr/>
      <dgm:t>
        <a:bodyPr/>
        <a:lstStyle/>
        <a:p>
          <a:r>
            <a:rPr lang="uk-UA" sz="2400" dirty="0"/>
            <a:t>Звернення </a:t>
          </a:r>
          <a:r>
            <a:rPr lang="uk-UA" sz="2000" i="1" dirty="0" err="1"/>
            <a:t>інтерв</a:t>
          </a:r>
          <a:r>
            <a:rPr lang="en-US" sz="2000" i="1" dirty="0"/>
            <a:t>’</a:t>
          </a:r>
          <a:r>
            <a:rPr lang="uk-UA" sz="2000" i="1" dirty="0"/>
            <a:t>ю/</a:t>
          </a:r>
        </a:p>
        <a:p>
          <a:r>
            <a:rPr lang="uk-UA" sz="2000" i="1" dirty="0"/>
            <a:t>співбесіда, отримання </a:t>
          </a:r>
          <a:r>
            <a:rPr lang="uk-UA" sz="2000" i="1" dirty="0" err="1"/>
            <a:t>поінформо-ваної</a:t>
          </a:r>
          <a:r>
            <a:rPr lang="uk-UA" sz="2000" i="1" dirty="0"/>
            <a:t> згоди</a:t>
          </a:r>
          <a:endParaRPr lang="ru-RU" sz="2000" i="1" dirty="0"/>
        </a:p>
      </dgm:t>
    </dgm:pt>
    <dgm:pt modelId="{BA9C3D4D-6F33-44E4-B4E7-DD39EF00F87B}" type="parTrans" cxnId="{A1B6EF1E-2D7D-4699-87AB-644D29FD7662}">
      <dgm:prSet/>
      <dgm:spPr/>
      <dgm:t>
        <a:bodyPr/>
        <a:lstStyle/>
        <a:p>
          <a:endParaRPr lang="ru-RU" sz="2400"/>
        </a:p>
      </dgm:t>
    </dgm:pt>
    <dgm:pt modelId="{0281F6F9-F895-4AF0-B25A-2FDD46268081}" type="sibTrans" cxnId="{A1B6EF1E-2D7D-4699-87AB-644D29FD7662}">
      <dgm:prSet/>
      <dgm:spPr/>
      <dgm:t>
        <a:bodyPr/>
        <a:lstStyle/>
        <a:p>
          <a:endParaRPr lang="ru-RU" sz="2400"/>
        </a:p>
      </dgm:t>
    </dgm:pt>
    <dgm:pt modelId="{BB4AA851-589E-4011-A629-8C1F932D7E58}">
      <dgm:prSet phldrT="[Текст]" custT="1"/>
      <dgm:spPr/>
      <dgm:t>
        <a:bodyPr/>
        <a:lstStyle/>
        <a:p>
          <a:r>
            <a:rPr lang="uk-UA" sz="2400" dirty="0"/>
            <a:t>Оцінка потреб </a:t>
          </a:r>
          <a:r>
            <a:rPr lang="uk-UA" sz="2000" i="1" dirty="0"/>
            <a:t>анкетування, огляд ситуації на місці, тощо</a:t>
          </a:r>
          <a:endParaRPr lang="ru-RU" sz="2000" i="1" dirty="0"/>
        </a:p>
      </dgm:t>
    </dgm:pt>
    <dgm:pt modelId="{00014F87-2CCC-4F63-A859-55B493E44071}" type="parTrans" cxnId="{615B9E7A-1B2F-4B06-ABCA-125DA4DDA573}">
      <dgm:prSet/>
      <dgm:spPr/>
      <dgm:t>
        <a:bodyPr/>
        <a:lstStyle/>
        <a:p>
          <a:endParaRPr lang="ru-RU" sz="2400"/>
        </a:p>
      </dgm:t>
    </dgm:pt>
    <dgm:pt modelId="{24E386BB-1B6B-4882-B749-609C4302D41F}" type="sibTrans" cxnId="{615B9E7A-1B2F-4B06-ABCA-125DA4DDA573}">
      <dgm:prSet/>
      <dgm:spPr/>
      <dgm:t>
        <a:bodyPr/>
        <a:lstStyle/>
        <a:p>
          <a:endParaRPr lang="ru-RU" sz="2400"/>
        </a:p>
      </dgm:t>
    </dgm:pt>
    <dgm:pt modelId="{CDAE011F-393D-4689-8D30-82946A47F6F7}">
      <dgm:prSet phldrT="[Текст]" custT="1"/>
      <dgm:spPr/>
      <dgm:t>
        <a:bodyPr/>
        <a:lstStyle/>
        <a:p>
          <a:r>
            <a:rPr lang="uk-UA" sz="2400" dirty="0"/>
            <a:t>Індивідуальний план дій</a:t>
          </a:r>
          <a:endParaRPr lang="ru-RU" sz="2400" dirty="0"/>
        </a:p>
      </dgm:t>
    </dgm:pt>
    <dgm:pt modelId="{ECF3EF10-3E4D-4C69-84F6-C28EB897D86E}" type="parTrans" cxnId="{02399F03-6C69-4A3A-AD15-691A7ACF63B7}">
      <dgm:prSet/>
      <dgm:spPr/>
      <dgm:t>
        <a:bodyPr/>
        <a:lstStyle/>
        <a:p>
          <a:endParaRPr lang="ru-RU" sz="2400"/>
        </a:p>
      </dgm:t>
    </dgm:pt>
    <dgm:pt modelId="{C84CD537-AE5F-4795-AA7F-79637B3763CA}" type="sibTrans" cxnId="{02399F03-6C69-4A3A-AD15-691A7ACF63B7}">
      <dgm:prSet/>
      <dgm:spPr/>
      <dgm:t>
        <a:bodyPr/>
        <a:lstStyle/>
        <a:p>
          <a:endParaRPr lang="ru-RU" sz="2400"/>
        </a:p>
      </dgm:t>
    </dgm:pt>
    <dgm:pt modelId="{EEC2C884-1CC2-46FF-9AEA-14C77AD83D87}">
      <dgm:prSet phldrT="[Текст]" custT="1"/>
      <dgm:spPr/>
      <dgm:t>
        <a:bodyPr/>
        <a:lstStyle/>
        <a:p>
          <a:r>
            <a:rPr lang="uk-UA" sz="2400" dirty="0"/>
            <a:t>Супровід</a:t>
          </a:r>
          <a:endParaRPr lang="ru-RU" sz="2400" dirty="0"/>
        </a:p>
      </dgm:t>
    </dgm:pt>
    <dgm:pt modelId="{2500C2B0-E87C-4D12-B88B-73B938901C2C}" type="parTrans" cxnId="{911A59C2-B237-45CE-BE9D-1F8083A959DB}">
      <dgm:prSet/>
      <dgm:spPr/>
      <dgm:t>
        <a:bodyPr/>
        <a:lstStyle/>
        <a:p>
          <a:endParaRPr lang="ru-RU" sz="2400"/>
        </a:p>
      </dgm:t>
    </dgm:pt>
    <dgm:pt modelId="{9758CE0C-FDF5-45F6-A32F-A5208AAEEDF2}" type="sibTrans" cxnId="{911A59C2-B237-45CE-BE9D-1F8083A959DB}">
      <dgm:prSet/>
      <dgm:spPr/>
      <dgm:t>
        <a:bodyPr/>
        <a:lstStyle/>
        <a:p>
          <a:endParaRPr lang="ru-RU" sz="2400"/>
        </a:p>
      </dgm:t>
    </dgm:pt>
    <dgm:pt modelId="{268C8D99-0FF1-406C-A365-B9BD53E8D4FC}">
      <dgm:prSet phldrT="[Текст]" custT="1"/>
      <dgm:spPr/>
      <dgm:t>
        <a:bodyPr/>
        <a:lstStyle/>
        <a:p>
          <a:r>
            <a:rPr lang="uk-UA" sz="2400" dirty="0"/>
            <a:t>Перенаправлення</a:t>
          </a:r>
          <a:endParaRPr lang="ru-RU" sz="2400" dirty="0"/>
        </a:p>
      </dgm:t>
    </dgm:pt>
    <dgm:pt modelId="{9EEC5797-F03D-45EC-9880-9FE29BB63AAC}" type="parTrans" cxnId="{7217541F-5D49-4743-904A-F106142BBF35}">
      <dgm:prSet/>
      <dgm:spPr/>
      <dgm:t>
        <a:bodyPr/>
        <a:lstStyle/>
        <a:p>
          <a:endParaRPr lang="ru-RU" sz="2400"/>
        </a:p>
      </dgm:t>
    </dgm:pt>
    <dgm:pt modelId="{7AEA9B00-105D-4521-A4B9-9370F5FF0B62}" type="sibTrans" cxnId="{7217541F-5D49-4743-904A-F106142BBF35}">
      <dgm:prSet/>
      <dgm:spPr/>
      <dgm:t>
        <a:bodyPr/>
        <a:lstStyle/>
        <a:p>
          <a:endParaRPr lang="ru-RU" sz="2400"/>
        </a:p>
      </dgm:t>
    </dgm:pt>
    <dgm:pt modelId="{3C6E53A5-735C-4139-9362-A3E6BF123A03}">
      <dgm:prSet phldrT="[Текст]" custT="1"/>
      <dgm:spPr/>
      <dgm:t>
        <a:bodyPr/>
        <a:lstStyle/>
        <a:p>
          <a:r>
            <a:rPr lang="uk-UA" sz="2400" dirty="0"/>
            <a:t>Моніторинг</a:t>
          </a:r>
          <a:endParaRPr lang="ru-RU" sz="2400" dirty="0"/>
        </a:p>
      </dgm:t>
    </dgm:pt>
    <dgm:pt modelId="{A27F740A-D3F2-41E2-AC96-855665886BB1}" type="parTrans" cxnId="{7D80B9D6-EDFB-421C-91DE-0A133114816D}">
      <dgm:prSet/>
      <dgm:spPr/>
      <dgm:t>
        <a:bodyPr/>
        <a:lstStyle/>
        <a:p>
          <a:endParaRPr lang="ru-RU" sz="2400"/>
        </a:p>
      </dgm:t>
    </dgm:pt>
    <dgm:pt modelId="{FA29C6F4-B656-4DB3-9504-2C70840F30F9}" type="sibTrans" cxnId="{7D80B9D6-EDFB-421C-91DE-0A133114816D}">
      <dgm:prSet/>
      <dgm:spPr/>
      <dgm:t>
        <a:bodyPr/>
        <a:lstStyle/>
        <a:p>
          <a:endParaRPr lang="ru-RU" sz="2400"/>
        </a:p>
      </dgm:t>
    </dgm:pt>
    <dgm:pt modelId="{F09E50EF-0C43-4E6B-A612-5B3A6A6D5ED7}" type="pres">
      <dgm:prSet presAssocID="{03475228-7202-4C66-98DB-AAF96E951A13}" presName="rootnode" presStyleCnt="0">
        <dgm:presLayoutVars>
          <dgm:chMax/>
          <dgm:chPref/>
          <dgm:dir/>
          <dgm:animLvl val="lvl"/>
        </dgm:presLayoutVars>
      </dgm:prSet>
      <dgm:spPr/>
    </dgm:pt>
    <dgm:pt modelId="{85CB837E-A1A6-4808-B7F5-83A4CC65895A}" type="pres">
      <dgm:prSet presAssocID="{DD2917CC-8641-4FBE-ABFD-A089597D9CB1}" presName="composite" presStyleCnt="0"/>
      <dgm:spPr/>
    </dgm:pt>
    <dgm:pt modelId="{2491454B-2AEF-49B5-BE37-63244D870692}" type="pres">
      <dgm:prSet presAssocID="{DD2917CC-8641-4FBE-ABFD-A089597D9CB1}" presName="LShape" presStyleLbl="alignNode1" presStyleIdx="0" presStyleCnt="11"/>
      <dgm:spPr/>
    </dgm:pt>
    <dgm:pt modelId="{62341595-FC88-44F6-AFEB-F4802C97C37B}" type="pres">
      <dgm:prSet presAssocID="{DD2917CC-8641-4FBE-ABFD-A089597D9CB1}" presName="ParentText" presStyleLbl="revTx" presStyleIdx="0" presStyleCnt="6" custScaleX="101649" custScaleY="107408">
        <dgm:presLayoutVars>
          <dgm:chMax val="0"/>
          <dgm:chPref val="0"/>
          <dgm:bulletEnabled val="1"/>
        </dgm:presLayoutVars>
      </dgm:prSet>
      <dgm:spPr/>
    </dgm:pt>
    <dgm:pt modelId="{218265D5-71B6-4935-BA23-5EA5166CCAEE}" type="pres">
      <dgm:prSet presAssocID="{DD2917CC-8641-4FBE-ABFD-A089597D9CB1}" presName="Triangle" presStyleLbl="alignNode1" presStyleIdx="1" presStyleCnt="11"/>
      <dgm:spPr/>
    </dgm:pt>
    <dgm:pt modelId="{C12A7191-19FF-47E0-9589-5257862CF300}" type="pres">
      <dgm:prSet presAssocID="{0281F6F9-F895-4AF0-B25A-2FDD46268081}" presName="sibTrans" presStyleCnt="0"/>
      <dgm:spPr/>
    </dgm:pt>
    <dgm:pt modelId="{F73D7D3D-3635-44A5-B7E8-692DDAE875E3}" type="pres">
      <dgm:prSet presAssocID="{0281F6F9-F895-4AF0-B25A-2FDD46268081}" presName="space" presStyleCnt="0"/>
      <dgm:spPr/>
    </dgm:pt>
    <dgm:pt modelId="{D781E065-B3A3-4389-8452-6EB41798352A}" type="pres">
      <dgm:prSet presAssocID="{BB4AA851-589E-4011-A629-8C1F932D7E58}" presName="composite" presStyleCnt="0"/>
      <dgm:spPr/>
    </dgm:pt>
    <dgm:pt modelId="{3B3952BC-468A-4B2D-8E1A-25F0074EBE2E}" type="pres">
      <dgm:prSet presAssocID="{BB4AA851-589E-4011-A629-8C1F932D7E58}" presName="LShape" presStyleLbl="alignNode1" presStyleIdx="2" presStyleCnt="11"/>
      <dgm:spPr/>
    </dgm:pt>
    <dgm:pt modelId="{497D19AE-7C91-4B34-8EA4-AD23EE3A6A86}" type="pres">
      <dgm:prSet presAssocID="{BB4AA851-589E-4011-A629-8C1F932D7E58}" presName="ParentText" presStyleLbl="revTx" presStyleIdx="1" presStyleCnt="6" custScaleX="107509" custLinFactNeighborX="7882" custLinFactNeighborY="5395">
        <dgm:presLayoutVars>
          <dgm:chMax val="0"/>
          <dgm:chPref val="0"/>
          <dgm:bulletEnabled val="1"/>
        </dgm:presLayoutVars>
      </dgm:prSet>
      <dgm:spPr/>
    </dgm:pt>
    <dgm:pt modelId="{66D76415-C01D-4866-8F50-C43AED636BFF}" type="pres">
      <dgm:prSet presAssocID="{BB4AA851-589E-4011-A629-8C1F932D7E58}" presName="Triangle" presStyleLbl="alignNode1" presStyleIdx="3" presStyleCnt="11"/>
      <dgm:spPr/>
    </dgm:pt>
    <dgm:pt modelId="{323B07AA-237E-4F53-892A-1D63B2FA38F5}" type="pres">
      <dgm:prSet presAssocID="{24E386BB-1B6B-4882-B749-609C4302D41F}" presName="sibTrans" presStyleCnt="0"/>
      <dgm:spPr/>
    </dgm:pt>
    <dgm:pt modelId="{04119372-AFCB-4A86-9BFB-0E5F1CA52E6B}" type="pres">
      <dgm:prSet presAssocID="{24E386BB-1B6B-4882-B749-609C4302D41F}" presName="space" presStyleCnt="0"/>
      <dgm:spPr/>
    </dgm:pt>
    <dgm:pt modelId="{0A646F61-36A6-4CB8-9DB0-A7027D3AB837}" type="pres">
      <dgm:prSet presAssocID="{CDAE011F-393D-4689-8D30-82946A47F6F7}" presName="composite" presStyleCnt="0"/>
      <dgm:spPr/>
    </dgm:pt>
    <dgm:pt modelId="{FC22AD71-6D1E-4826-A78E-5A263B4FFC3D}" type="pres">
      <dgm:prSet presAssocID="{CDAE011F-393D-4689-8D30-82946A47F6F7}" presName="LShape" presStyleLbl="alignNode1" presStyleIdx="4" presStyleCnt="11"/>
      <dgm:spPr/>
    </dgm:pt>
    <dgm:pt modelId="{68F6F3FB-37D8-4BF1-B57F-050E116D6817}" type="pres">
      <dgm:prSet presAssocID="{CDAE011F-393D-4689-8D30-82946A47F6F7}" presName="ParentText" presStyleLbl="revTx" presStyleIdx="2" presStyleCnt="6">
        <dgm:presLayoutVars>
          <dgm:chMax val="0"/>
          <dgm:chPref val="0"/>
          <dgm:bulletEnabled val="1"/>
        </dgm:presLayoutVars>
      </dgm:prSet>
      <dgm:spPr/>
    </dgm:pt>
    <dgm:pt modelId="{D9B26403-AA4B-46E4-8370-CFF006D9DB12}" type="pres">
      <dgm:prSet presAssocID="{CDAE011F-393D-4689-8D30-82946A47F6F7}" presName="Triangle" presStyleLbl="alignNode1" presStyleIdx="5" presStyleCnt="11"/>
      <dgm:spPr/>
    </dgm:pt>
    <dgm:pt modelId="{6FE7D178-984A-4CEC-9F77-CFC6FD0031AE}" type="pres">
      <dgm:prSet presAssocID="{C84CD537-AE5F-4795-AA7F-79637B3763CA}" presName="sibTrans" presStyleCnt="0"/>
      <dgm:spPr/>
    </dgm:pt>
    <dgm:pt modelId="{316E9BD8-83A5-4E5D-ABA9-992D2717AAF2}" type="pres">
      <dgm:prSet presAssocID="{C84CD537-AE5F-4795-AA7F-79637B3763CA}" presName="space" presStyleCnt="0"/>
      <dgm:spPr/>
    </dgm:pt>
    <dgm:pt modelId="{489E4037-FB5B-478B-A071-1015CAA9D524}" type="pres">
      <dgm:prSet presAssocID="{EEC2C884-1CC2-46FF-9AEA-14C77AD83D87}" presName="composite" presStyleCnt="0"/>
      <dgm:spPr/>
    </dgm:pt>
    <dgm:pt modelId="{DE9A654D-080B-4906-B6EE-06A90CCFECBA}" type="pres">
      <dgm:prSet presAssocID="{EEC2C884-1CC2-46FF-9AEA-14C77AD83D87}" presName="LShape" presStyleLbl="alignNode1" presStyleIdx="6" presStyleCnt="11"/>
      <dgm:spPr/>
    </dgm:pt>
    <dgm:pt modelId="{E76F7B28-EE6A-42C2-BE70-7B53F04A565C}" type="pres">
      <dgm:prSet presAssocID="{EEC2C884-1CC2-46FF-9AEA-14C77AD83D87}" presName="ParentText" presStyleLbl="revTx" presStyleIdx="3" presStyleCnt="6">
        <dgm:presLayoutVars>
          <dgm:chMax val="0"/>
          <dgm:chPref val="0"/>
          <dgm:bulletEnabled val="1"/>
        </dgm:presLayoutVars>
      </dgm:prSet>
      <dgm:spPr/>
    </dgm:pt>
    <dgm:pt modelId="{3C99FA9E-9AC2-4C99-BF91-848403F782A3}" type="pres">
      <dgm:prSet presAssocID="{EEC2C884-1CC2-46FF-9AEA-14C77AD83D87}" presName="Triangle" presStyleLbl="alignNode1" presStyleIdx="7" presStyleCnt="11"/>
      <dgm:spPr/>
    </dgm:pt>
    <dgm:pt modelId="{CDB8CC65-54E7-4A29-870B-DC423ADC46A9}" type="pres">
      <dgm:prSet presAssocID="{9758CE0C-FDF5-45F6-A32F-A5208AAEEDF2}" presName="sibTrans" presStyleCnt="0"/>
      <dgm:spPr/>
    </dgm:pt>
    <dgm:pt modelId="{4A35862F-2147-443A-9B1A-833E0EEB26B4}" type="pres">
      <dgm:prSet presAssocID="{9758CE0C-FDF5-45F6-A32F-A5208AAEEDF2}" presName="space" presStyleCnt="0"/>
      <dgm:spPr/>
    </dgm:pt>
    <dgm:pt modelId="{EA852B8A-17B2-4706-ABED-800BF02B2D47}" type="pres">
      <dgm:prSet presAssocID="{268C8D99-0FF1-406C-A365-B9BD53E8D4FC}" presName="composite" presStyleCnt="0"/>
      <dgm:spPr/>
    </dgm:pt>
    <dgm:pt modelId="{5781B945-2D9E-4A47-A0F4-EEA1EF6677E2}" type="pres">
      <dgm:prSet presAssocID="{268C8D99-0FF1-406C-A365-B9BD53E8D4FC}" presName="LShape" presStyleLbl="alignNode1" presStyleIdx="8" presStyleCnt="11"/>
      <dgm:spPr/>
    </dgm:pt>
    <dgm:pt modelId="{ACF7C5E5-C839-4A6B-B289-1572B5CABEED}" type="pres">
      <dgm:prSet presAssocID="{268C8D99-0FF1-406C-A365-B9BD53E8D4FC}" presName="ParentText" presStyleLbl="revTx" presStyleIdx="4" presStyleCnt="6">
        <dgm:presLayoutVars>
          <dgm:chMax val="0"/>
          <dgm:chPref val="0"/>
          <dgm:bulletEnabled val="1"/>
        </dgm:presLayoutVars>
      </dgm:prSet>
      <dgm:spPr/>
    </dgm:pt>
    <dgm:pt modelId="{CF0A5E89-F526-4D6E-9C3C-2B385DD2DE67}" type="pres">
      <dgm:prSet presAssocID="{268C8D99-0FF1-406C-A365-B9BD53E8D4FC}" presName="Triangle" presStyleLbl="alignNode1" presStyleIdx="9" presStyleCnt="11"/>
      <dgm:spPr/>
    </dgm:pt>
    <dgm:pt modelId="{9149E18D-6E73-49FB-AFAD-5C34B5F783CF}" type="pres">
      <dgm:prSet presAssocID="{7AEA9B00-105D-4521-A4B9-9370F5FF0B62}" presName="sibTrans" presStyleCnt="0"/>
      <dgm:spPr/>
    </dgm:pt>
    <dgm:pt modelId="{3DF05A90-327B-4622-90A0-6185071647BC}" type="pres">
      <dgm:prSet presAssocID="{7AEA9B00-105D-4521-A4B9-9370F5FF0B62}" presName="space" presStyleCnt="0"/>
      <dgm:spPr/>
    </dgm:pt>
    <dgm:pt modelId="{7038FF4A-9A97-4E36-BFF3-7CEBD8225A50}" type="pres">
      <dgm:prSet presAssocID="{3C6E53A5-735C-4139-9362-A3E6BF123A03}" presName="composite" presStyleCnt="0"/>
      <dgm:spPr/>
    </dgm:pt>
    <dgm:pt modelId="{D36FC101-F0AC-4720-93C3-D7E9CA7CB1F1}" type="pres">
      <dgm:prSet presAssocID="{3C6E53A5-735C-4139-9362-A3E6BF123A03}" presName="LShape" presStyleLbl="alignNode1" presStyleIdx="10" presStyleCnt="11"/>
      <dgm:spPr/>
    </dgm:pt>
    <dgm:pt modelId="{5D549024-657C-4951-B0F4-6E8D549CF69C}" type="pres">
      <dgm:prSet presAssocID="{3C6E53A5-735C-4139-9362-A3E6BF123A03}" presName="ParentText" presStyleLbl="revTx" presStyleIdx="5" presStyleCnt="6">
        <dgm:presLayoutVars>
          <dgm:chMax val="0"/>
          <dgm:chPref val="0"/>
          <dgm:bulletEnabled val="1"/>
        </dgm:presLayoutVars>
      </dgm:prSet>
      <dgm:spPr/>
    </dgm:pt>
  </dgm:ptLst>
  <dgm:cxnLst>
    <dgm:cxn modelId="{02399F03-6C69-4A3A-AD15-691A7ACF63B7}" srcId="{03475228-7202-4C66-98DB-AAF96E951A13}" destId="{CDAE011F-393D-4689-8D30-82946A47F6F7}" srcOrd="2" destOrd="0" parTransId="{ECF3EF10-3E4D-4C69-84F6-C28EB897D86E}" sibTransId="{C84CD537-AE5F-4795-AA7F-79637B3763CA}"/>
    <dgm:cxn modelId="{6670B008-F4F4-499E-BC10-D7ADDA00D788}" type="presOf" srcId="{DD2917CC-8641-4FBE-ABFD-A089597D9CB1}" destId="{62341595-FC88-44F6-AFEB-F4802C97C37B}" srcOrd="0" destOrd="0" presId="urn:microsoft.com/office/officeart/2009/3/layout/StepUpProcess"/>
    <dgm:cxn modelId="{A1B6EF1E-2D7D-4699-87AB-644D29FD7662}" srcId="{03475228-7202-4C66-98DB-AAF96E951A13}" destId="{DD2917CC-8641-4FBE-ABFD-A089597D9CB1}" srcOrd="0" destOrd="0" parTransId="{BA9C3D4D-6F33-44E4-B4E7-DD39EF00F87B}" sibTransId="{0281F6F9-F895-4AF0-B25A-2FDD46268081}"/>
    <dgm:cxn modelId="{7217541F-5D49-4743-904A-F106142BBF35}" srcId="{03475228-7202-4C66-98DB-AAF96E951A13}" destId="{268C8D99-0FF1-406C-A365-B9BD53E8D4FC}" srcOrd="4" destOrd="0" parTransId="{9EEC5797-F03D-45EC-9880-9FE29BB63AAC}" sibTransId="{7AEA9B00-105D-4521-A4B9-9370F5FF0B62}"/>
    <dgm:cxn modelId="{F5E8DD62-81B0-4863-A0B2-AD14AAA81B23}" type="presOf" srcId="{03475228-7202-4C66-98DB-AAF96E951A13}" destId="{F09E50EF-0C43-4E6B-A612-5B3A6A6D5ED7}" srcOrd="0" destOrd="0" presId="urn:microsoft.com/office/officeart/2009/3/layout/StepUpProcess"/>
    <dgm:cxn modelId="{7328384A-2365-48D5-8EA5-56DF9D77D59A}" type="presOf" srcId="{EEC2C884-1CC2-46FF-9AEA-14C77AD83D87}" destId="{E76F7B28-EE6A-42C2-BE70-7B53F04A565C}" srcOrd="0" destOrd="0" presId="urn:microsoft.com/office/officeart/2009/3/layout/StepUpProcess"/>
    <dgm:cxn modelId="{C1355751-E800-47B1-8B65-5577C16023F0}" type="presOf" srcId="{CDAE011F-393D-4689-8D30-82946A47F6F7}" destId="{68F6F3FB-37D8-4BF1-B57F-050E116D6817}" srcOrd="0" destOrd="0" presId="urn:microsoft.com/office/officeart/2009/3/layout/StepUpProcess"/>
    <dgm:cxn modelId="{A3FF0F77-CD52-47A3-B43B-CE3B09FF5FB1}" type="presOf" srcId="{3C6E53A5-735C-4139-9362-A3E6BF123A03}" destId="{5D549024-657C-4951-B0F4-6E8D549CF69C}" srcOrd="0" destOrd="0" presId="urn:microsoft.com/office/officeart/2009/3/layout/StepUpProcess"/>
    <dgm:cxn modelId="{615B9E7A-1B2F-4B06-ABCA-125DA4DDA573}" srcId="{03475228-7202-4C66-98DB-AAF96E951A13}" destId="{BB4AA851-589E-4011-A629-8C1F932D7E58}" srcOrd="1" destOrd="0" parTransId="{00014F87-2CCC-4F63-A859-55B493E44071}" sibTransId="{24E386BB-1B6B-4882-B749-609C4302D41F}"/>
    <dgm:cxn modelId="{52406EAC-336A-4701-B57B-3E9EE19610D3}" type="presOf" srcId="{268C8D99-0FF1-406C-A365-B9BD53E8D4FC}" destId="{ACF7C5E5-C839-4A6B-B289-1572B5CABEED}" srcOrd="0" destOrd="0" presId="urn:microsoft.com/office/officeart/2009/3/layout/StepUpProcess"/>
    <dgm:cxn modelId="{911A59C2-B237-45CE-BE9D-1F8083A959DB}" srcId="{03475228-7202-4C66-98DB-AAF96E951A13}" destId="{EEC2C884-1CC2-46FF-9AEA-14C77AD83D87}" srcOrd="3" destOrd="0" parTransId="{2500C2B0-E87C-4D12-B88B-73B938901C2C}" sibTransId="{9758CE0C-FDF5-45F6-A32F-A5208AAEEDF2}"/>
    <dgm:cxn modelId="{8C252BD0-1185-4085-800E-73FE05A6DABD}" type="presOf" srcId="{BB4AA851-589E-4011-A629-8C1F932D7E58}" destId="{497D19AE-7C91-4B34-8EA4-AD23EE3A6A86}" srcOrd="0" destOrd="0" presId="urn:microsoft.com/office/officeart/2009/3/layout/StepUpProcess"/>
    <dgm:cxn modelId="{7D80B9D6-EDFB-421C-91DE-0A133114816D}" srcId="{03475228-7202-4C66-98DB-AAF96E951A13}" destId="{3C6E53A5-735C-4139-9362-A3E6BF123A03}" srcOrd="5" destOrd="0" parTransId="{A27F740A-D3F2-41E2-AC96-855665886BB1}" sibTransId="{FA29C6F4-B656-4DB3-9504-2C70840F30F9}"/>
    <dgm:cxn modelId="{B433571F-B4EA-4901-ABED-4DD75513FA76}" type="presParOf" srcId="{F09E50EF-0C43-4E6B-A612-5B3A6A6D5ED7}" destId="{85CB837E-A1A6-4808-B7F5-83A4CC65895A}" srcOrd="0" destOrd="0" presId="urn:microsoft.com/office/officeart/2009/3/layout/StepUpProcess"/>
    <dgm:cxn modelId="{9E1B6378-3B51-4339-929D-F1F829F72777}" type="presParOf" srcId="{85CB837E-A1A6-4808-B7F5-83A4CC65895A}" destId="{2491454B-2AEF-49B5-BE37-63244D870692}" srcOrd="0" destOrd="0" presId="urn:microsoft.com/office/officeart/2009/3/layout/StepUpProcess"/>
    <dgm:cxn modelId="{D06C237E-845B-49D4-9CBC-40650CB7BE62}" type="presParOf" srcId="{85CB837E-A1A6-4808-B7F5-83A4CC65895A}" destId="{62341595-FC88-44F6-AFEB-F4802C97C37B}" srcOrd="1" destOrd="0" presId="urn:microsoft.com/office/officeart/2009/3/layout/StepUpProcess"/>
    <dgm:cxn modelId="{684FC08A-5BB7-4AF4-A32F-4D2CF920A173}" type="presParOf" srcId="{85CB837E-A1A6-4808-B7F5-83A4CC65895A}" destId="{218265D5-71B6-4935-BA23-5EA5166CCAEE}" srcOrd="2" destOrd="0" presId="urn:microsoft.com/office/officeart/2009/3/layout/StepUpProcess"/>
    <dgm:cxn modelId="{1D16D53D-0C2E-49FA-B985-A91A283CBF8A}" type="presParOf" srcId="{F09E50EF-0C43-4E6B-A612-5B3A6A6D5ED7}" destId="{C12A7191-19FF-47E0-9589-5257862CF300}" srcOrd="1" destOrd="0" presId="urn:microsoft.com/office/officeart/2009/3/layout/StepUpProcess"/>
    <dgm:cxn modelId="{3672C8E7-4216-4EAF-B75D-4CD507A512F0}" type="presParOf" srcId="{C12A7191-19FF-47E0-9589-5257862CF300}" destId="{F73D7D3D-3635-44A5-B7E8-692DDAE875E3}" srcOrd="0" destOrd="0" presId="urn:microsoft.com/office/officeart/2009/3/layout/StepUpProcess"/>
    <dgm:cxn modelId="{42386D94-ADD2-4C07-8731-E2792F14BCE9}" type="presParOf" srcId="{F09E50EF-0C43-4E6B-A612-5B3A6A6D5ED7}" destId="{D781E065-B3A3-4389-8452-6EB41798352A}" srcOrd="2" destOrd="0" presId="urn:microsoft.com/office/officeart/2009/3/layout/StepUpProcess"/>
    <dgm:cxn modelId="{236BD189-7F7E-49AB-BAF6-B3B03CBFA08A}" type="presParOf" srcId="{D781E065-B3A3-4389-8452-6EB41798352A}" destId="{3B3952BC-468A-4B2D-8E1A-25F0074EBE2E}" srcOrd="0" destOrd="0" presId="urn:microsoft.com/office/officeart/2009/3/layout/StepUpProcess"/>
    <dgm:cxn modelId="{6714407C-44AC-41A0-AA2C-66D68F0E9768}" type="presParOf" srcId="{D781E065-B3A3-4389-8452-6EB41798352A}" destId="{497D19AE-7C91-4B34-8EA4-AD23EE3A6A86}" srcOrd="1" destOrd="0" presId="urn:microsoft.com/office/officeart/2009/3/layout/StepUpProcess"/>
    <dgm:cxn modelId="{08901490-631F-4020-BDBE-C7C89EB942F5}" type="presParOf" srcId="{D781E065-B3A3-4389-8452-6EB41798352A}" destId="{66D76415-C01D-4866-8F50-C43AED636BFF}" srcOrd="2" destOrd="0" presId="urn:microsoft.com/office/officeart/2009/3/layout/StepUpProcess"/>
    <dgm:cxn modelId="{39D04DAA-C54C-4765-8F6D-4386577EBD86}" type="presParOf" srcId="{F09E50EF-0C43-4E6B-A612-5B3A6A6D5ED7}" destId="{323B07AA-237E-4F53-892A-1D63B2FA38F5}" srcOrd="3" destOrd="0" presId="urn:microsoft.com/office/officeart/2009/3/layout/StepUpProcess"/>
    <dgm:cxn modelId="{95061279-7500-450E-9D1F-CE6C921133E8}" type="presParOf" srcId="{323B07AA-237E-4F53-892A-1D63B2FA38F5}" destId="{04119372-AFCB-4A86-9BFB-0E5F1CA52E6B}" srcOrd="0" destOrd="0" presId="urn:microsoft.com/office/officeart/2009/3/layout/StepUpProcess"/>
    <dgm:cxn modelId="{7D168C55-E559-400A-A1FF-10CF08470262}" type="presParOf" srcId="{F09E50EF-0C43-4E6B-A612-5B3A6A6D5ED7}" destId="{0A646F61-36A6-4CB8-9DB0-A7027D3AB837}" srcOrd="4" destOrd="0" presId="urn:microsoft.com/office/officeart/2009/3/layout/StepUpProcess"/>
    <dgm:cxn modelId="{87500757-A2E6-4295-BDF8-C1085699D27C}" type="presParOf" srcId="{0A646F61-36A6-4CB8-9DB0-A7027D3AB837}" destId="{FC22AD71-6D1E-4826-A78E-5A263B4FFC3D}" srcOrd="0" destOrd="0" presId="urn:microsoft.com/office/officeart/2009/3/layout/StepUpProcess"/>
    <dgm:cxn modelId="{6F1AE393-522C-4180-B41E-C13EF123D9D1}" type="presParOf" srcId="{0A646F61-36A6-4CB8-9DB0-A7027D3AB837}" destId="{68F6F3FB-37D8-4BF1-B57F-050E116D6817}" srcOrd="1" destOrd="0" presId="urn:microsoft.com/office/officeart/2009/3/layout/StepUpProcess"/>
    <dgm:cxn modelId="{FA9DE01C-5BB8-47B8-B99B-F3C54338DC38}" type="presParOf" srcId="{0A646F61-36A6-4CB8-9DB0-A7027D3AB837}" destId="{D9B26403-AA4B-46E4-8370-CFF006D9DB12}" srcOrd="2" destOrd="0" presId="urn:microsoft.com/office/officeart/2009/3/layout/StepUpProcess"/>
    <dgm:cxn modelId="{6B17327D-289D-48EA-A996-81B3EF761D47}" type="presParOf" srcId="{F09E50EF-0C43-4E6B-A612-5B3A6A6D5ED7}" destId="{6FE7D178-984A-4CEC-9F77-CFC6FD0031AE}" srcOrd="5" destOrd="0" presId="urn:microsoft.com/office/officeart/2009/3/layout/StepUpProcess"/>
    <dgm:cxn modelId="{F2A078E3-99E6-421E-A26E-D786355EF80D}" type="presParOf" srcId="{6FE7D178-984A-4CEC-9F77-CFC6FD0031AE}" destId="{316E9BD8-83A5-4E5D-ABA9-992D2717AAF2}" srcOrd="0" destOrd="0" presId="urn:microsoft.com/office/officeart/2009/3/layout/StepUpProcess"/>
    <dgm:cxn modelId="{B1F884D9-694F-4317-B82F-E174C9882F61}" type="presParOf" srcId="{F09E50EF-0C43-4E6B-A612-5B3A6A6D5ED7}" destId="{489E4037-FB5B-478B-A071-1015CAA9D524}" srcOrd="6" destOrd="0" presId="urn:microsoft.com/office/officeart/2009/3/layout/StepUpProcess"/>
    <dgm:cxn modelId="{7FF4D790-62A2-45FD-B370-8F97E53DD20A}" type="presParOf" srcId="{489E4037-FB5B-478B-A071-1015CAA9D524}" destId="{DE9A654D-080B-4906-B6EE-06A90CCFECBA}" srcOrd="0" destOrd="0" presId="urn:microsoft.com/office/officeart/2009/3/layout/StepUpProcess"/>
    <dgm:cxn modelId="{3E2214C4-0C0F-4614-AA42-D414E2C62DD4}" type="presParOf" srcId="{489E4037-FB5B-478B-A071-1015CAA9D524}" destId="{E76F7B28-EE6A-42C2-BE70-7B53F04A565C}" srcOrd="1" destOrd="0" presId="urn:microsoft.com/office/officeart/2009/3/layout/StepUpProcess"/>
    <dgm:cxn modelId="{122FEA7C-110C-4F4E-A6D3-B54D22A84A41}" type="presParOf" srcId="{489E4037-FB5B-478B-A071-1015CAA9D524}" destId="{3C99FA9E-9AC2-4C99-BF91-848403F782A3}" srcOrd="2" destOrd="0" presId="urn:microsoft.com/office/officeart/2009/3/layout/StepUpProcess"/>
    <dgm:cxn modelId="{89CD5652-5366-4260-BF52-ECE5B8836CFE}" type="presParOf" srcId="{F09E50EF-0C43-4E6B-A612-5B3A6A6D5ED7}" destId="{CDB8CC65-54E7-4A29-870B-DC423ADC46A9}" srcOrd="7" destOrd="0" presId="urn:microsoft.com/office/officeart/2009/3/layout/StepUpProcess"/>
    <dgm:cxn modelId="{8DD7F8AD-7B0E-4615-B567-279F5BD3890A}" type="presParOf" srcId="{CDB8CC65-54E7-4A29-870B-DC423ADC46A9}" destId="{4A35862F-2147-443A-9B1A-833E0EEB26B4}" srcOrd="0" destOrd="0" presId="urn:microsoft.com/office/officeart/2009/3/layout/StepUpProcess"/>
    <dgm:cxn modelId="{202C570E-F84C-4079-8511-2FFCA9CC6298}" type="presParOf" srcId="{F09E50EF-0C43-4E6B-A612-5B3A6A6D5ED7}" destId="{EA852B8A-17B2-4706-ABED-800BF02B2D47}" srcOrd="8" destOrd="0" presId="urn:microsoft.com/office/officeart/2009/3/layout/StepUpProcess"/>
    <dgm:cxn modelId="{76B05E67-4B41-4FFE-A6EC-5F799D847A54}" type="presParOf" srcId="{EA852B8A-17B2-4706-ABED-800BF02B2D47}" destId="{5781B945-2D9E-4A47-A0F4-EEA1EF6677E2}" srcOrd="0" destOrd="0" presId="urn:microsoft.com/office/officeart/2009/3/layout/StepUpProcess"/>
    <dgm:cxn modelId="{BD393D8A-A682-4F11-8405-B7A26766410E}" type="presParOf" srcId="{EA852B8A-17B2-4706-ABED-800BF02B2D47}" destId="{ACF7C5E5-C839-4A6B-B289-1572B5CABEED}" srcOrd="1" destOrd="0" presId="urn:microsoft.com/office/officeart/2009/3/layout/StepUpProcess"/>
    <dgm:cxn modelId="{F8D7D57B-1F5C-4699-A73E-1B3DE49BA03C}" type="presParOf" srcId="{EA852B8A-17B2-4706-ABED-800BF02B2D47}" destId="{CF0A5E89-F526-4D6E-9C3C-2B385DD2DE67}" srcOrd="2" destOrd="0" presId="urn:microsoft.com/office/officeart/2009/3/layout/StepUpProcess"/>
    <dgm:cxn modelId="{6D1346CF-5A76-442C-A445-4158C439F860}" type="presParOf" srcId="{F09E50EF-0C43-4E6B-A612-5B3A6A6D5ED7}" destId="{9149E18D-6E73-49FB-AFAD-5C34B5F783CF}" srcOrd="9" destOrd="0" presId="urn:microsoft.com/office/officeart/2009/3/layout/StepUpProcess"/>
    <dgm:cxn modelId="{248EFCB3-404F-45F8-BFC2-3B8E42676DCD}" type="presParOf" srcId="{9149E18D-6E73-49FB-AFAD-5C34B5F783CF}" destId="{3DF05A90-327B-4622-90A0-6185071647BC}" srcOrd="0" destOrd="0" presId="urn:microsoft.com/office/officeart/2009/3/layout/StepUpProcess"/>
    <dgm:cxn modelId="{D992DFB1-EF59-444F-A2E7-04A634BEFE83}" type="presParOf" srcId="{F09E50EF-0C43-4E6B-A612-5B3A6A6D5ED7}" destId="{7038FF4A-9A97-4E36-BFF3-7CEBD8225A50}" srcOrd="10" destOrd="0" presId="urn:microsoft.com/office/officeart/2009/3/layout/StepUpProcess"/>
    <dgm:cxn modelId="{58207C36-3639-4660-A9A3-756A797DE174}" type="presParOf" srcId="{7038FF4A-9A97-4E36-BFF3-7CEBD8225A50}" destId="{D36FC101-F0AC-4720-93C3-D7E9CA7CB1F1}" srcOrd="0" destOrd="0" presId="urn:microsoft.com/office/officeart/2009/3/layout/StepUpProcess"/>
    <dgm:cxn modelId="{B2558505-82AE-491C-B407-E6C01C4CBD51}" type="presParOf" srcId="{7038FF4A-9A97-4E36-BFF3-7CEBD8225A50}" destId="{5D549024-657C-4951-B0F4-6E8D549CF69C}"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D072AD-6201-4248-9693-1846AECB4748}">
      <dsp:nvSpPr>
        <dsp:cNvPr id="0" name=""/>
        <dsp:cNvSpPr/>
      </dsp:nvSpPr>
      <dsp:spPr>
        <a:xfrm rot="10800000">
          <a:off x="2956527" y="159345"/>
          <a:ext cx="11802546" cy="2814841"/>
        </a:xfrm>
        <a:prstGeom prst="homePlate">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3132" tIns="144780" rIns="270256" bIns="144780" numCol="1" spcCol="1270" anchor="ctr" anchorCtr="0">
          <a:noAutofit/>
        </a:bodyPr>
        <a:lstStyle/>
        <a:p>
          <a:pPr marL="0" lvl="0" indent="0" algn="ctr" defTabSz="1689100">
            <a:lnSpc>
              <a:spcPct val="90000"/>
            </a:lnSpc>
            <a:spcBef>
              <a:spcPct val="0"/>
            </a:spcBef>
            <a:spcAft>
              <a:spcPct val="35000"/>
            </a:spcAft>
            <a:buNone/>
          </a:pPr>
          <a:r>
            <a:rPr lang="uk-UA" sz="3800" kern="1200" dirty="0"/>
            <a:t>Особи, які постраждали внаслідок воєнних злочинів: перебували у полоні, зазнали катувань чи інших форм жорстокого поводження та/або стали свідками таких дій</a:t>
          </a:r>
          <a:endParaRPr lang="ru-RU" sz="3800" kern="1200" dirty="0"/>
        </a:p>
      </dsp:txBody>
      <dsp:txXfrm rot="10800000">
        <a:off x="3660237" y="159345"/>
        <a:ext cx="11098836" cy="2814841"/>
      </dsp:txXfrm>
    </dsp:sp>
    <dsp:sp modelId="{7DCA5B06-D83A-4179-9F21-3847BA773FA8}">
      <dsp:nvSpPr>
        <dsp:cNvPr id="0" name=""/>
        <dsp:cNvSpPr/>
      </dsp:nvSpPr>
      <dsp:spPr>
        <a:xfrm>
          <a:off x="1247908" y="4355"/>
          <a:ext cx="3181905" cy="318190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41000" r="-4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BBE9BC-B909-453A-8D9A-DF73D0DCD568}">
      <dsp:nvSpPr>
        <dsp:cNvPr id="0" name=""/>
        <dsp:cNvSpPr/>
      </dsp:nvSpPr>
      <dsp:spPr>
        <a:xfrm rot="10800000">
          <a:off x="2993120" y="4211765"/>
          <a:ext cx="11808019" cy="2772299"/>
        </a:xfrm>
        <a:prstGeom prst="homePlate">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3132" tIns="144780" rIns="270256" bIns="144780" numCol="1" spcCol="1270" anchor="ctr" anchorCtr="0">
          <a:noAutofit/>
        </a:bodyPr>
        <a:lstStyle/>
        <a:p>
          <a:pPr marL="0" lvl="0" indent="0" algn="ctr" defTabSz="1689100">
            <a:lnSpc>
              <a:spcPct val="90000"/>
            </a:lnSpc>
            <a:spcBef>
              <a:spcPct val="0"/>
            </a:spcBef>
            <a:spcAft>
              <a:spcPct val="35000"/>
            </a:spcAft>
            <a:buFont typeface="Symbol" panose="05050102010706020507" pitchFamily="18" charset="2"/>
            <a:buNone/>
          </a:pPr>
          <a:r>
            <a:rPr lang="uk-UA" sz="3800" kern="1200" dirty="0"/>
            <a:t>Надавачі послуг з допомоги та підтримки</a:t>
          </a:r>
          <a:endParaRPr lang="ru-RU" sz="3800" kern="1200" dirty="0"/>
        </a:p>
      </dsp:txBody>
      <dsp:txXfrm rot="10800000">
        <a:off x="3686195" y="4211765"/>
        <a:ext cx="11114944" cy="2772299"/>
      </dsp:txXfrm>
    </dsp:sp>
    <dsp:sp modelId="{FE4526B1-82D5-4EC4-ABC6-F97206BBB7E9}">
      <dsp:nvSpPr>
        <dsp:cNvPr id="0" name=""/>
        <dsp:cNvSpPr/>
      </dsp:nvSpPr>
      <dsp:spPr>
        <a:xfrm>
          <a:off x="1246539" y="4136083"/>
          <a:ext cx="3181905" cy="318190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832BE8-D937-4F09-BB98-207A56CDC85B}">
      <dsp:nvSpPr>
        <dsp:cNvPr id="0" name=""/>
        <dsp:cNvSpPr/>
      </dsp:nvSpPr>
      <dsp:spPr>
        <a:xfrm>
          <a:off x="7150" y="0"/>
          <a:ext cx="6878649" cy="78914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uk-UA" sz="3600" b="1" kern="1200" dirty="0"/>
            <a:t>Державні</a:t>
          </a:r>
          <a:endParaRPr lang="ru-RU" sz="3600" b="1" kern="1200" dirty="0"/>
        </a:p>
      </dsp:txBody>
      <dsp:txXfrm>
        <a:off x="7150" y="0"/>
        <a:ext cx="6878649" cy="2367438"/>
      </dsp:txXfrm>
    </dsp:sp>
    <dsp:sp modelId="{821169CD-9D12-46FE-B144-B7C4A218DF5D}">
      <dsp:nvSpPr>
        <dsp:cNvPr id="0" name=""/>
        <dsp:cNvSpPr/>
      </dsp:nvSpPr>
      <dsp:spPr>
        <a:xfrm>
          <a:off x="418961" y="1801728"/>
          <a:ext cx="6055027" cy="1819337"/>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uk-UA" sz="2800" kern="1200" dirty="0"/>
            <a:t>Відділ організації підтримки потерпілих і свідків Миколаївської обласної прокуратури </a:t>
          </a:r>
          <a:endParaRPr lang="ru-RU" sz="2800" kern="1200" dirty="0"/>
        </a:p>
      </dsp:txBody>
      <dsp:txXfrm>
        <a:off x="472248" y="1855015"/>
        <a:ext cx="5948453" cy="1712763"/>
      </dsp:txXfrm>
    </dsp:sp>
    <dsp:sp modelId="{640CB6BB-BF0B-4FCC-8F9A-C289EEBB9CB4}">
      <dsp:nvSpPr>
        <dsp:cNvPr id="0" name=""/>
        <dsp:cNvSpPr/>
      </dsp:nvSpPr>
      <dsp:spPr>
        <a:xfrm>
          <a:off x="520077" y="3894294"/>
          <a:ext cx="5826931" cy="1432639"/>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uk-UA" sz="2800" kern="1200" dirty="0"/>
            <a:t>КУ «</a:t>
          </a:r>
          <a:r>
            <a:rPr lang="ru-RU" sz="2800" kern="1200" dirty="0" err="1"/>
            <a:t>Миколаївський</a:t>
          </a:r>
          <a:r>
            <a:rPr lang="ru-RU" sz="2800" kern="1200" dirty="0"/>
            <a:t> </a:t>
          </a:r>
          <a:r>
            <a:rPr lang="ru-RU" sz="2800" kern="1200" dirty="0" err="1"/>
            <a:t>міський</a:t>
          </a:r>
          <a:r>
            <a:rPr lang="ru-RU" sz="2800" kern="1200" dirty="0"/>
            <a:t> центр підтримки ветеранів </a:t>
          </a:r>
          <a:r>
            <a:rPr lang="ru-RU" sz="2800" kern="1200" dirty="0" err="1"/>
            <a:t>війни</a:t>
          </a:r>
          <a:r>
            <a:rPr lang="ru-RU" sz="2800" kern="1200" dirty="0"/>
            <a:t>»</a:t>
          </a:r>
        </a:p>
      </dsp:txBody>
      <dsp:txXfrm>
        <a:off x="562038" y="3936255"/>
        <a:ext cx="5743009" cy="1348717"/>
      </dsp:txXfrm>
    </dsp:sp>
    <dsp:sp modelId="{0AAFAD03-0B5C-47AA-B5D2-6BD70C15235E}">
      <dsp:nvSpPr>
        <dsp:cNvPr id="0" name=""/>
        <dsp:cNvSpPr/>
      </dsp:nvSpPr>
      <dsp:spPr>
        <a:xfrm>
          <a:off x="476742" y="5573743"/>
          <a:ext cx="5835901" cy="1432639"/>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uk-UA" sz="2800" kern="1200" dirty="0"/>
            <a:t>ЦПМСД №3, м. Миколаїв</a:t>
          </a:r>
          <a:endParaRPr lang="ru-RU" sz="2800" kern="1200" dirty="0"/>
        </a:p>
      </dsp:txBody>
      <dsp:txXfrm>
        <a:off x="518703" y="5615704"/>
        <a:ext cx="5751979" cy="1348717"/>
      </dsp:txXfrm>
    </dsp:sp>
    <dsp:sp modelId="{D913C5D6-EABC-4BD6-BE76-AD7023738362}">
      <dsp:nvSpPr>
        <dsp:cNvPr id="0" name=""/>
        <dsp:cNvSpPr/>
      </dsp:nvSpPr>
      <dsp:spPr>
        <a:xfrm>
          <a:off x="7408850" y="0"/>
          <a:ext cx="6878649" cy="78914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uk-UA" sz="3600" b="1" kern="1200" dirty="0"/>
            <a:t>Недержавні</a:t>
          </a:r>
          <a:endParaRPr lang="ru-RU" sz="3600" b="1" kern="1200" dirty="0"/>
        </a:p>
      </dsp:txBody>
      <dsp:txXfrm>
        <a:off x="7408850" y="0"/>
        <a:ext cx="6878649" cy="2367438"/>
      </dsp:txXfrm>
    </dsp:sp>
    <dsp:sp modelId="{9B100405-CED4-4CD2-9C3A-360C2D4B03A0}">
      <dsp:nvSpPr>
        <dsp:cNvPr id="0" name=""/>
        <dsp:cNvSpPr/>
      </dsp:nvSpPr>
      <dsp:spPr>
        <a:xfrm>
          <a:off x="7877536" y="2023346"/>
          <a:ext cx="6018433" cy="1446415"/>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ru-RU" sz="2200" b="1" kern="1200" dirty="0" err="1"/>
            <a:t>Правозахисні</a:t>
          </a:r>
          <a:r>
            <a:rPr lang="ru-RU" sz="2200" b="1" kern="1200" dirty="0"/>
            <a:t>: </a:t>
          </a:r>
          <a:r>
            <a:rPr lang="ru-RU" sz="2200" kern="1200" dirty="0" err="1"/>
            <a:t>Миколаївський</a:t>
          </a:r>
          <a:r>
            <a:rPr lang="ru-RU" sz="2200" kern="1200" dirty="0"/>
            <a:t> </a:t>
          </a:r>
          <a:r>
            <a:rPr lang="ru-RU" sz="2200" kern="1200" dirty="0" err="1"/>
            <a:t>місцевий</a:t>
          </a:r>
          <a:r>
            <a:rPr lang="ru-RU" sz="2200" kern="1200" dirty="0"/>
            <a:t> центр з </a:t>
          </a:r>
          <a:r>
            <a:rPr lang="ru-RU" sz="2200" kern="1200" dirty="0" err="1"/>
            <a:t>надання</a:t>
          </a:r>
          <a:r>
            <a:rPr lang="ru-RU" sz="2200" kern="1200" dirty="0"/>
            <a:t> </a:t>
          </a:r>
          <a:r>
            <a:rPr lang="ru-RU" sz="2200" kern="1200" dirty="0" err="1"/>
            <a:t>безоплатної</a:t>
          </a:r>
          <a:r>
            <a:rPr lang="ru-RU" sz="2200" kern="1200" dirty="0"/>
            <a:t> </a:t>
          </a:r>
          <a:r>
            <a:rPr lang="ru-RU" sz="2200" kern="1200" dirty="0" err="1"/>
            <a:t>вторинної</a:t>
          </a:r>
          <a:r>
            <a:rPr lang="ru-RU" sz="2200" kern="1200" dirty="0"/>
            <a:t> </a:t>
          </a:r>
          <a:r>
            <a:rPr lang="ru-RU" sz="2200" kern="1200" dirty="0" err="1"/>
            <a:t>правової</a:t>
          </a:r>
          <a:r>
            <a:rPr lang="ru-RU" sz="2200" kern="1200" dirty="0"/>
            <a:t> </a:t>
          </a:r>
          <a:r>
            <a:rPr lang="ru-RU" sz="2200" kern="1200" dirty="0" err="1"/>
            <a:t>допомоги</a:t>
          </a:r>
          <a:r>
            <a:rPr lang="ru-RU" sz="2200" kern="1200" dirty="0"/>
            <a:t>; </a:t>
          </a:r>
          <a:r>
            <a:rPr lang="uk-UA" sz="2200" kern="1200" dirty="0"/>
            <a:t>Миколаївський офіс БФ «Право на захист»; Харківська правозахисна група</a:t>
          </a:r>
          <a:endParaRPr lang="ru-RU" sz="2200" kern="1200" dirty="0"/>
        </a:p>
      </dsp:txBody>
      <dsp:txXfrm>
        <a:off x="7919900" y="2065710"/>
        <a:ext cx="5933705" cy="1361687"/>
      </dsp:txXfrm>
    </dsp:sp>
    <dsp:sp modelId="{C5865AF0-1C2F-4179-A0FE-2D5F5AC62292}">
      <dsp:nvSpPr>
        <dsp:cNvPr id="0" name=""/>
        <dsp:cNvSpPr/>
      </dsp:nvSpPr>
      <dsp:spPr>
        <a:xfrm>
          <a:off x="7877536" y="3647724"/>
          <a:ext cx="6133554" cy="1092888"/>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uk-UA" sz="2400" kern="1200" dirty="0"/>
            <a:t>Представництво «Польської гуманітарної акції» в Україні</a:t>
          </a:r>
          <a:endParaRPr lang="ru-RU" sz="2400" kern="1200" dirty="0"/>
        </a:p>
      </dsp:txBody>
      <dsp:txXfrm>
        <a:off x="7909546" y="3679734"/>
        <a:ext cx="6069534" cy="1028868"/>
      </dsp:txXfrm>
    </dsp:sp>
    <dsp:sp modelId="{BE808D59-8EFA-4B36-90E7-DD47A5D55B1B}">
      <dsp:nvSpPr>
        <dsp:cNvPr id="0" name=""/>
        <dsp:cNvSpPr/>
      </dsp:nvSpPr>
      <dsp:spPr>
        <a:xfrm>
          <a:off x="7820361" y="4840259"/>
          <a:ext cx="6156336" cy="1446415"/>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uk-UA" sz="2400" kern="1200" dirty="0"/>
            <a:t>БФ «Вітри змін», ГО «Блакитний птах», ГО «СЕМА», ГО «Нумо сестри», ГО «Людина в біді», ГО «Молодь України», ГО «10 квітня» </a:t>
          </a:r>
          <a:endParaRPr lang="ru-RU" sz="2400" kern="1200" dirty="0"/>
        </a:p>
      </dsp:txBody>
      <dsp:txXfrm>
        <a:off x="7862725" y="4882623"/>
        <a:ext cx="6071608" cy="1361687"/>
      </dsp:txXfrm>
    </dsp:sp>
    <dsp:sp modelId="{F7A27C6C-EE58-4B45-9A1C-724E835CFF8D}">
      <dsp:nvSpPr>
        <dsp:cNvPr id="0" name=""/>
        <dsp:cNvSpPr/>
      </dsp:nvSpPr>
      <dsp:spPr>
        <a:xfrm>
          <a:off x="7806136" y="6389884"/>
          <a:ext cx="6195242" cy="1109324"/>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uk-UA" sz="2400" kern="1200" dirty="0"/>
            <a:t>Клініка терапії та реабілітації «</a:t>
          </a:r>
          <a:r>
            <a:rPr lang="uk-UA" sz="2400" kern="1200" dirty="0" err="1"/>
            <a:t>Медикасано</a:t>
          </a:r>
          <a:r>
            <a:rPr lang="uk-UA" sz="2400" kern="1200" dirty="0"/>
            <a:t>»</a:t>
          </a:r>
          <a:endParaRPr lang="ru-RU" sz="2400" kern="1200" dirty="0"/>
        </a:p>
      </dsp:txBody>
      <dsp:txXfrm>
        <a:off x="7838627" y="6422375"/>
        <a:ext cx="6130260" cy="10443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56FAA-9AE1-4247-AD3A-179C0E1D1925}">
      <dsp:nvSpPr>
        <dsp:cNvPr id="0" name=""/>
        <dsp:cNvSpPr/>
      </dsp:nvSpPr>
      <dsp:spPr>
        <a:xfrm>
          <a:off x="0" y="0"/>
          <a:ext cx="9887318" cy="1342623"/>
        </a:xfrm>
        <a:prstGeom prst="roundRect">
          <a:avLst>
            <a:gd name="adj" fmla="val 10000"/>
          </a:avLst>
        </a:prstGeom>
        <a:solidFill>
          <a:srgbClr val="4F81BD">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Font typeface="Arial" panose="020B0604020202020204" pitchFamily="34" charset="0"/>
            <a:buNone/>
          </a:pPr>
          <a:r>
            <a:rPr lang="uk-UA" sz="4000" b="1" kern="1200" dirty="0">
              <a:solidFill>
                <a:srgbClr val="FFFFFF"/>
              </a:solidFill>
              <a:latin typeface="Arial"/>
              <a:ea typeface="+mn-ea"/>
              <a:cs typeface="+mn-cs"/>
            </a:rPr>
            <a:t>Ключові виклики</a:t>
          </a:r>
          <a:endParaRPr lang="ru-RU" sz="4000" b="1" kern="1200" dirty="0">
            <a:solidFill>
              <a:srgbClr val="FFFFFF"/>
            </a:solidFill>
            <a:latin typeface="Arial"/>
            <a:ea typeface="+mn-ea"/>
            <a:cs typeface="+mn-cs"/>
          </a:endParaRPr>
        </a:p>
      </dsp:txBody>
      <dsp:txXfrm>
        <a:off x="39324" y="39324"/>
        <a:ext cx="8325071" cy="1263975"/>
      </dsp:txXfrm>
    </dsp:sp>
    <dsp:sp modelId="{7642D113-D607-499D-8C99-9EB28033A364}">
      <dsp:nvSpPr>
        <dsp:cNvPr id="0" name=""/>
        <dsp:cNvSpPr/>
      </dsp:nvSpPr>
      <dsp:spPr>
        <a:xfrm>
          <a:off x="1063479" y="1424373"/>
          <a:ext cx="9887318" cy="1296141"/>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solidFill>
                <a:schemeClr val="bg1"/>
              </a:solidFill>
            </a:rPr>
            <a:t>обмежений обсяг послуг</a:t>
          </a:r>
          <a:endParaRPr lang="ru-RU" sz="3600" kern="1200" dirty="0">
            <a:solidFill>
              <a:schemeClr val="bg1"/>
            </a:solidFill>
          </a:endParaRPr>
        </a:p>
      </dsp:txBody>
      <dsp:txXfrm>
        <a:off x="1101442" y="1462336"/>
        <a:ext cx="8110624" cy="1220215"/>
      </dsp:txXfrm>
    </dsp:sp>
    <dsp:sp modelId="{AE526E70-C2B2-4C75-88BD-87CDA2B43F0F}">
      <dsp:nvSpPr>
        <dsp:cNvPr id="0" name=""/>
        <dsp:cNvSpPr/>
      </dsp:nvSpPr>
      <dsp:spPr>
        <a:xfrm>
          <a:off x="1604316" y="2896671"/>
          <a:ext cx="9887318" cy="1634254"/>
        </a:xfrm>
        <a:prstGeom prst="roundRect">
          <a:avLst>
            <a:gd name="adj" fmla="val 10000"/>
          </a:avLst>
        </a:prstGeom>
        <a:solidFill>
          <a:srgbClr val="45ABA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solidFill>
                <a:schemeClr val="bg1"/>
              </a:solidFill>
            </a:rPr>
            <a:t>брак системних довготривалих послуг </a:t>
          </a:r>
          <a:r>
            <a:rPr lang="uk-UA" sz="2600" i="1" kern="1200" dirty="0">
              <a:solidFill>
                <a:schemeClr val="bg1"/>
              </a:solidFill>
            </a:rPr>
            <a:t>(до досягнення успішного результату)</a:t>
          </a:r>
          <a:endParaRPr lang="ru-RU" sz="2600" i="1" kern="1200" dirty="0">
            <a:solidFill>
              <a:schemeClr val="bg1"/>
            </a:solidFill>
          </a:endParaRPr>
        </a:p>
      </dsp:txBody>
      <dsp:txXfrm>
        <a:off x="1652182" y="2944537"/>
        <a:ext cx="8103177" cy="1538522"/>
      </dsp:txXfrm>
    </dsp:sp>
    <dsp:sp modelId="{5796C2F7-EA52-45BA-9068-06EB6F4B35CF}">
      <dsp:nvSpPr>
        <dsp:cNvPr id="0" name=""/>
        <dsp:cNvSpPr/>
      </dsp:nvSpPr>
      <dsp:spPr>
        <a:xfrm>
          <a:off x="2212287" y="4760210"/>
          <a:ext cx="9887318" cy="1342623"/>
        </a:xfrm>
        <a:prstGeom prst="roundRect">
          <a:avLst>
            <a:gd name="adj" fmla="val 10000"/>
          </a:avLst>
        </a:prstGeom>
        <a:solidFill>
          <a:srgbClr val="45ABAD"/>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uk-UA" sz="3200" kern="1200" dirty="0">
              <a:solidFill>
                <a:srgbClr val="FFFFFF"/>
              </a:solidFill>
              <a:latin typeface="Arial"/>
              <a:ea typeface="+mn-ea"/>
              <a:cs typeface="+mn-cs"/>
            </a:rPr>
            <a:t>брак координації між фахівцями різного профілю</a:t>
          </a:r>
          <a:endParaRPr lang="ru-RU" sz="3200" kern="1200" dirty="0">
            <a:solidFill>
              <a:srgbClr val="FFFFFF"/>
            </a:solidFill>
            <a:latin typeface="Arial"/>
            <a:ea typeface="+mn-ea"/>
            <a:cs typeface="+mn-cs"/>
          </a:endParaRPr>
        </a:p>
      </dsp:txBody>
      <dsp:txXfrm>
        <a:off x="2251611" y="4799534"/>
        <a:ext cx="8107902" cy="1263975"/>
      </dsp:txXfrm>
    </dsp:sp>
    <dsp:sp modelId="{FAA673C2-D7A1-475D-A81C-0AB476465327}">
      <dsp:nvSpPr>
        <dsp:cNvPr id="0" name=""/>
        <dsp:cNvSpPr/>
      </dsp:nvSpPr>
      <dsp:spPr>
        <a:xfrm>
          <a:off x="9014613" y="1028327"/>
          <a:ext cx="872705" cy="872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9210972" y="1028327"/>
        <a:ext cx="479987" cy="656711"/>
      </dsp:txXfrm>
    </dsp:sp>
    <dsp:sp modelId="{E5639F9B-8B33-4369-B63D-7BC64C1ED5F5}">
      <dsp:nvSpPr>
        <dsp:cNvPr id="0" name=""/>
        <dsp:cNvSpPr/>
      </dsp:nvSpPr>
      <dsp:spPr>
        <a:xfrm>
          <a:off x="9842676" y="2615064"/>
          <a:ext cx="872705" cy="872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10039035" y="2615064"/>
        <a:ext cx="479987" cy="656711"/>
      </dsp:txXfrm>
    </dsp:sp>
    <dsp:sp modelId="{1A4035EC-93B4-4398-98B9-FD407E652431}">
      <dsp:nvSpPr>
        <dsp:cNvPr id="0" name=""/>
        <dsp:cNvSpPr/>
      </dsp:nvSpPr>
      <dsp:spPr>
        <a:xfrm>
          <a:off x="10658379" y="4201801"/>
          <a:ext cx="872705" cy="872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10854738" y="4201801"/>
        <a:ext cx="479987" cy="6567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4728C-A308-472F-BD97-295E16866AFB}">
      <dsp:nvSpPr>
        <dsp:cNvPr id="0" name=""/>
        <dsp:cNvSpPr/>
      </dsp:nvSpPr>
      <dsp:spPr>
        <a:xfrm>
          <a:off x="52944" y="41062"/>
          <a:ext cx="3212226" cy="1141607"/>
        </a:xfrm>
        <a:prstGeom prst="rect">
          <a:avLst/>
        </a:prstGeom>
        <a:solidFill>
          <a:srgbClr val="45ABAD"/>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uk-UA" sz="2400" kern="1200" dirty="0"/>
            <a:t>Державні установи/заклади</a:t>
          </a:r>
          <a:endParaRPr lang="ru-RU" sz="2400" kern="1200" dirty="0"/>
        </a:p>
      </dsp:txBody>
      <dsp:txXfrm>
        <a:off x="52944" y="41062"/>
        <a:ext cx="3212226" cy="1141607"/>
      </dsp:txXfrm>
    </dsp:sp>
    <dsp:sp modelId="{C53DC9AE-1F55-4A15-8CE0-F5837F2B7BAE}">
      <dsp:nvSpPr>
        <dsp:cNvPr id="0" name=""/>
        <dsp:cNvSpPr/>
      </dsp:nvSpPr>
      <dsp:spPr>
        <a:xfrm>
          <a:off x="18544" y="1182670"/>
          <a:ext cx="3281026" cy="72467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200"/>
            </a:spcAft>
            <a:buChar char="•"/>
          </a:pPr>
          <a:r>
            <a:rPr lang="ru-RU" sz="2400" kern="1200" dirty="0" err="1"/>
            <a:t>Юридичний</a:t>
          </a:r>
          <a:r>
            <a:rPr lang="ru-RU" sz="2400" kern="1200" dirty="0"/>
            <a:t> </a:t>
          </a:r>
          <a:r>
            <a:rPr lang="ru-RU" sz="2400" kern="1200" dirty="0" err="1"/>
            <a:t>супровід</a:t>
          </a:r>
          <a:r>
            <a:rPr lang="ru-RU" sz="2400" kern="1200" dirty="0"/>
            <a:t>, </a:t>
          </a:r>
          <a:r>
            <a:rPr lang="ru-RU" sz="2400" kern="1200" dirty="0" err="1"/>
            <a:t>відкриття</a:t>
          </a:r>
          <a:r>
            <a:rPr lang="ru-RU" sz="2400" kern="1200" dirty="0"/>
            <a:t> </a:t>
          </a:r>
          <a:r>
            <a:rPr lang="ru-RU" sz="2400" kern="1200" dirty="0" err="1"/>
            <a:t>проваджень</a:t>
          </a:r>
          <a:endParaRPr lang="ru-RU" sz="2400" kern="1200" dirty="0"/>
        </a:p>
        <a:p>
          <a:pPr marL="228600" lvl="1" indent="-228600" algn="l" defTabSz="1066800">
            <a:lnSpc>
              <a:spcPct val="90000"/>
            </a:lnSpc>
            <a:spcBef>
              <a:spcPct val="0"/>
            </a:spcBef>
            <a:spcAft>
              <a:spcPts val="1200"/>
            </a:spcAft>
            <a:buChar char="•"/>
          </a:pPr>
          <a:r>
            <a:rPr lang="ru-RU" sz="2400" kern="1200" dirty="0" err="1"/>
            <a:t>Первинна</a:t>
          </a:r>
          <a:r>
            <a:rPr lang="ru-RU" sz="2400" kern="1200" dirty="0"/>
            <a:t> </a:t>
          </a:r>
          <a:r>
            <a:rPr lang="ru-RU" sz="2400" kern="1200" dirty="0" err="1"/>
            <a:t>медична</a:t>
          </a:r>
          <a:r>
            <a:rPr lang="ru-RU" sz="2400" kern="1200" dirty="0"/>
            <a:t> </a:t>
          </a:r>
          <a:r>
            <a:rPr lang="ru-RU" sz="2400" kern="1200" dirty="0" err="1"/>
            <a:t>допомога</a:t>
          </a:r>
          <a:r>
            <a:rPr lang="ru-RU" sz="2400" kern="1200" dirty="0"/>
            <a:t> та </a:t>
          </a:r>
          <a:r>
            <a:rPr lang="ru-RU" sz="2400" kern="1200" dirty="0" err="1"/>
            <a:t>реабілітація</a:t>
          </a:r>
          <a:endParaRPr lang="ru-RU" sz="2400" kern="1200" dirty="0"/>
        </a:p>
        <a:p>
          <a:pPr marL="228600" lvl="1" indent="-228600" algn="l" defTabSz="1066800">
            <a:lnSpc>
              <a:spcPct val="90000"/>
            </a:lnSpc>
            <a:spcBef>
              <a:spcPct val="0"/>
            </a:spcBef>
            <a:spcAft>
              <a:spcPts val="1200"/>
            </a:spcAft>
            <a:buChar char="•"/>
          </a:pPr>
          <a:r>
            <a:rPr lang="ru-RU" sz="2400" kern="1200" dirty="0" err="1"/>
            <a:t>Соціальний</a:t>
          </a:r>
          <a:r>
            <a:rPr lang="ru-RU" sz="2400" kern="1200" dirty="0"/>
            <a:t> </a:t>
          </a:r>
          <a:r>
            <a:rPr lang="ru-RU" sz="2400" kern="1200" dirty="0" err="1"/>
            <a:t>супровід</a:t>
          </a:r>
          <a:r>
            <a:rPr lang="ru-RU" sz="2400" kern="1200" dirty="0"/>
            <a:t> ветеранів та </a:t>
          </a:r>
          <a:r>
            <a:rPr lang="ru-RU" sz="2400" kern="1200" dirty="0" err="1"/>
            <a:t>їхніх</a:t>
          </a:r>
          <a:r>
            <a:rPr lang="ru-RU" sz="2400" kern="1200" dirty="0"/>
            <a:t> родин</a:t>
          </a:r>
        </a:p>
        <a:p>
          <a:pPr marL="228600" lvl="1" indent="-228600" algn="l" defTabSz="1066800">
            <a:lnSpc>
              <a:spcPct val="90000"/>
            </a:lnSpc>
            <a:spcBef>
              <a:spcPct val="0"/>
            </a:spcBef>
            <a:spcAft>
              <a:spcPts val="1200"/>
            </a:spcAft>
            <a:buChar char="•"/>
          </a:pPr>
          <a:r>
            <a:rPr lang="ru-RU" sz="2400" kern="1200" dirty="0" err="1"/>
            <a:t>Оформлення</a:t>
          </a:r>
          <a:r>
            <a:rPr lang="ru-RU" sz="2400" kern="1200" dirty="0"/>
            <a:t> </a:t>
          </a:r>
          <a:r>
            <a:rPr lang="ru-RU" sz="2400" kern="1200" dirty="0" err="1"/>
            <a:t>документів</a:t>
          </a:r>
          <a:r>
            <a:rPr lang="ru-RU" sz="2400" kern="1200" dirty="0"/>
            <a:t>, </a:t>
          </a:r>
          <a:r>
            <a:rPr lang="ru-RU" sz="2400" kern="1200" dirty="0" err="1"/>
            <a:t>направлення</a:t>
          </a:r>
          <a:r>
            <a:rPr lang="ru-RU" sz="2400" kern="1200" dirty="0"/>
            <a:t>, </a:t>
          </a:r>
          <a:r>
            <a:rPr lang="ru-RU" sz="2400" kern="1200" dirty="0" err="1"/>
            <a:t>інвалідність</a:t>
          </a:r>
          <a:endParaRPr lang="ru-RU" sz="2400" kern="1200" dirty="0"/>
        </a:p>
        <a:p>
          <a:pPr marL="228600" lvl="1" indent="-228600" algn="l" defTabSz="1066800">
            <a:lnSpc>
              <a:spcPct val="90000"/>
            </a:lnSpc>
            <a:spcBef>
              <a:spcPct val="0"/>
            </a:spcBef>
            <a:spcAft>
              <a:spcPts val="1200"/>
            </a:spcAft>
            <a:buChar char="•"/>
          </a:pPr>
          <a:r>
            <a:rPr lang="ru-RU" sz="2400" kern="1200" dirty="0" err="1"/>
            <a:t>Перенаправлення</a:t>
          </a:r>
          <a:r>
            <a:rPr lang="ru-RU" sz="2400" kern="1200" dirty="0"/>
            <a:t> до </a:t>
          </a:r>
          <a:r>
            <a:rPr lang="ru-RU" sz="2400" kern="1200" dirty="0" err="1"/>
            <a:t>інших</a:t>
          </a:r>
          <a:r>
            <a:rPr lang="ru-RU" sz="2400" kern="1200" dirty="0"/>
            <a:t> служб</a:t>
          </a:r>
        </a:p>
      </dsp:txBody>
      <dsp:txXfrm>
        <a:off x="18544" y="1182670"/>
        <a:ext cx="3281026" cy="7246799"/>
      </dsp:txXfrm>
    </dsp:sp>
    <dsp:sp modelId="{474F4D20-D322-4871-8C1D-CF5B445DEAA6}">
      <dsp:nvSpPr>
        <dsp:cNvPr id="0" name=""/>
        <dsp:cNvSpPr/>
      </dsp:nvSpPr>
      <dsp:spPr>
        <a:xfrm>
          <a:off x="3708871" y="41062"/>
          <a:ext cx="2923573" cy="1141607"/>
        </a:xfrm>
        <a:prstGeom prst="rect">
          <a:avLst/>
        </a:prstGeom>
        <a:solidFill>
          <a:srgbClr val="45ABAD"/>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uk-UA" sz="2400" kern="1200" dirty="0"/>
            <a:t>Правозахисні НУО</a:t>
          </a:r>
          <a:endParaRPr lang="ru-RU" sz="2400" kern="1200" dirty="0"/>
        </a:p>
      </dsp:txBody>
      <dsp:txXfrm>
        <a:off x="3708871" y="41062"/>
        <a:ext cx="2923573" cy="1141607"/>
      </dsp:txXfrm>
    </dsp:sp>
    <dsp:sp modelId="{EAD84356-4088-4EDC-B0BD-8CD3EF192A4B}">
      <dsp:nvSpPr>
        <dsp:cNvPr id="0" name=""/>
        <dsp:cNvSpPr/>
      </dsp:nvSpPr>
      <dsp:spPr>
        <a:xfrm>
          <a:off x="3708871" y="1182670"/>
          <a:ext cx="2923573" cy="72467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200"/>
            </a:spcAft>
            <a:buChar char="•"/>
          </a:pPr>
          <a:r>
            <a:rPr lang="ru-RU" sz="2400" b="0" kern="1200" dirty="0" err="1"/>
            <a:t>Документування</a:t>
          </a:r>
          <a:r>
            <a:rPr lang="ru-RU" sz="2400" b="0" kern="1200" dirty="0"/>
            <a:t> </a:t>
          </a:r>
          <a:r>
            <a:rPr lang="ru-RU" sz="2400" b="0" kern="1200" dirty="0" err="1"/>
            <a:t>воєнних</a:t>
          </a:r>
          <a:r>
            <a:rPr lang="ru-RU" sz="2400" b="0" kern="1200" dirty="0"/>
            <a:t> </a:t>
          </a:r>
          <a:r>
            <a:rPr lang="ru-RU" sz="2400" b="0" kern="1200" dirty="0" err="1"/>
            <a:t>злочинів</a:t>
          </a:r>
          <a:r>
            <a:rPr lang="ru-RU" sz="2400" b="0" kern="1200" dirty="0"/>
            <a:t>, </a:t>
          </a:r>
          <a:r>
            <a:rPr lang="ru-RU" sz="2400" b="0" kern="1200" dirty="0" err="1"/>
            <a:t>тортур</a:t>
          </a:r>
          <a:r>
            <a:rPr lang="ru-RU" sz="2400" b="0" kern="1200" dirty="0"/>
            <a:t>, полону</a:t>
          </a:r>
        </a:p>
        <a:p>
          <a:pPr marL="228600" lvl="1" indent="-228600" algn="l" defTabSz="1066800">
            <a:lnSpc>
              <a:spcPct val="90000"/>
            </a:lnSpc>
            <a:spcBef>
              <a:spcPct val="0"/>
            </a:spcBef>
            <a:spcAft>
              <a:spcPts val="1200"/>
            </a:spcAft>
            <a:buChar char="•"/>
          </a:pPr>
          <a:r>
            <a:rPr lang="ru-RU" sz="2400" b="0" kern="1200" dirty="0" err="1"/>
            <a:t>Юридичний</a:t>
          </a:r>
          <a:r>
            <a:rPr lang="ru-RU" sz="2400" b="0" kern="1200" dirty="0"/>
            <a:t> </a:t>
          </a:r>
          <a:r>
            <a:rPr lang="ru-RU" sz="2400" b="0" kern="1200" dirty="0" err="1"/>
            <a:t>супровід</a:t>
          </a:r>
          <a:r>
            <a:rPr lang="ru-RU" sz="2400" b="0" kern="1200" dirty="0"/>
            <a:t>: </a:t>
          </a:r>
          <a:r>
            <a:rPr lang="ru-RU" sz="2400" b="0" kern="1200" dirty="0" err="1"/>
            <a:t>скарги</a:t>
          </a:r>
          <a:r>
            <a:rPr lang="ru-RU" sz="2400" b="0" kern="1200" dirty="0"/>
            <a:t>, </a:t>
          </a:r>
          <a:r>
            <a:rPr lang="ru-RU" sz="2400" b="0" kern="1200" dirty="0" err="1"/>
            <a:t>звернення</a:t>
          </a:r>
          <a:r>
            <a:rPr lang="ru-RU" sz="2400" b="0" kern="1200" dirty="0"/>
            <a:t> до </a:t>
          </a:r>
          <a:r>
            <a:rPr lang="ru-RU" sz="2400" b="0" kern="1200" dirty="0" err="1"/>
            <a:t>міжнародних</a:t>
          </a:r>
          <a:r>
            <a:rPr lang="ru-RU" sz="2400" b="0" kern="1200" dirty="0"/>
            <a:t> </a:t>
          </a:r>
          <a:r>
            <a:rPr lang="ru-RU" sz="2400" b="0" kern="1200" dirty="0" err="1"/>
            <a:t>інституцій</a:t>
          </a:r>
          <a:endParaRPr lang="ru-RU" sz="2400" b="0" kern="1200" dirty="0"/>
        </a:p>
        <a:p>
          <a:pPr marL="228600" lvl="1" indent="-228600" algn="l" defTabSz="1066800">
            <a:lnSpc>
              <a:spcPct val="90000"/>
            </a:lnSpc>
            <a:spcBef>
              <a:spcPct val="0"/>
            </a:spcBef>
            <a:spcAft>
              <a:spcPts val="1200"/>
            </a:spcAft>
            <a:buChar char="•"/>
          </a:pPr>
          <a:r>
            <a:rPr lang="ru-RU" sz="2400" b="0" kern="1200" dirty="0" err="1"/>
            <a:t>Психологічна</a:t>
          </a:r>
          <a:r>
            <a:rPr lang="ru-RU" sz="2400" b="0" kern="1200" dirty="0"/>
            <a:t> </a:t>
          </a:r>
          <a:r>
            <a:rPr lang="ru-RU" sz="2400" b="0" kern="1200" dirty="0" err="1"/>
            <a:t>підтримка</a:t>
          </a:r>
          <a:endParaRPr lang="ru-RU" sz="2400" b="0" kern="1200" dirty="0"/>
        </a:p>
        <a:p>
          <a:pPr marL="228600" lvl="1" indent="-228600" algn="l" defTabSz="1066800">
            <a:lnSpc>
              <a:spcPct val="90000"/>
            </a:lnSpc>
            <a:spcBef>
              <a:spcPct val="0"/>
            </a:spcBef>
            <a:spcAft>
              <a:spcPts val="1200"/>
            </a:spcAft>
            <a:buChar char="•"/>
          </a:pPr>
          <a:r>
            <a:rPr lang="ru-RU" sz="2400" b="0" kern="1200" dirty="0" err="1"/>
            <a:t>Адвокація</a:t>
          </a:r>
          <a:r>
            <a:rPr lang="ru-RU" sz="2400" b="0" kern="1200" dirty="0"/>
            <a:t> та </a:t>
          </a:r>
          <a:r>
            <a:rPr lang="ru-RU" sz="2400" b="0" kern="1200" dirty="0" err="1"/>
            <a:t>захист</a:t>
          </a:r>
          <a:r>
            <a:rPr lang="ru-RU" sz="2400" b="0" kern="1200" dirty="0"/>
            <a:t> прав </a:t>
          </a:r>
          <a:r>
            <a:rPr lang="ru-RU" sz="2400" b="0" kern="1200" dirty="0" err="1"/>
            <a:t>потерпілих</a:t>
          </a:r>
          <a:endParaRPr lang="ru-RU" sz="2400" b="0" kern="1200" dirty="0"/>
        </a:p>
      </dsp:txBody>
      <dsp:txXfrm>
        <a:off x="3708871" y="1182670"/>
        <a:ext cx="2923573" cy="7246799"/>
      </dsp:txXfrm>
    </dsp:sp>
    <dsp:sp modelId="{C9675951-2ED3-417E-A895-53F8F7089FAE}">
      <dsp:nvSpPr>
        <dsp:cNvPr id="0" name=""/>
        <dsp:cNvSpPr/>
      </dsp:nvSpPr>
      <dsp:spPr>
        <a:xfrm>
          <a:off x="7041744" y="41062"/>
          <a:ext cx="2923573" cy="1141607"/>
        </a:xfrm>
        <a:prstGeom prst="rect">
          <a:avLst/>
        </a:prstGeom>
        <a:solidFill>
          <a:srgbClr val="45ABAD"/>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uk-UA" sz="2400" kern="1200" dirty="0"/>
            <a:t>НУО </a:t>
          </a:r>
          <a:r>
            <a:rPr lang="uk-UA" sz="2400" kern="1200" dirty="0" err="1"/>
            <a:t>психо</a:t>
          </a:r>
          <a:r>
            <a:rPr lang="uk-UA" sz="2400" kern="1200" dirty="0"/>
            <a:t>-соціальні сервіси</a:t>
          </a:r>
          <a:endParaRPr lang="ru-RU" sz="2400" kern="1200" dirty="0"/>
        </a:p>
      </dsp:txBody>
      <dsp:txXfrm>
        <a:off x="7041744" y="41062"/>
        <a:ext cx="2923573" cy="1141607"/>
      </dsp:txXfrm>
    </dsp:sp>
    <dsp:sp modelId="{D0EE6612-0821-4B37-BD7D-0E3D7C0A8D54}">
      <dsp:nvSpPr>
        <dsp:cNvPr id="0" name=""/>
        <dsp:cNvSpPr/>
      </dsp:nvSpPr>
      <dsp:spPr>
        <a:xfrm>
          <a:off x="7041744" y="1182670"/>
          <a:ext cx="2923573" cy="72467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200"/>
            </a:spcAft>
            <a:buChar char="•"/>
          </a:pPr>
          <a:r>
            <a:rPr lang="ru-RU" sz="2400" kern="1200" dirty="0" err="1"/>
            <a:t>Психологічна</a:t>
          </a:r>
          <a:r>
            <a:rPr lang="ru-RU" sz="2400" kern="1200" dirty="0"/>
            <a:t> </a:t>
          </a:r>
          <a:r>
            <a:rPr lang="ru-RU" sz="2400" kern="1200" dirty="0" err="1"/>
            <a:t>підтримка</a:t>
          </a:r>
          <a:endParaRPr lang="ru-RU" sz="2400" kern="1200" dirty="0"/>
        </a:p>
        <a:p>
          <a:pPr marL="228600" lvl="1" indent="-228600" algn="l" defTabSz="1066800">
            <a:lnSpc>
              <a:spcPct val="90000"/>
            </a:lnSpc>
            <a:spcBef>
              <a:spcPct val="0"/>
            </a:spcBef>
            <a:spcAft>
              <a:spcPts val="1200"/>
            </a:spcAft>
            <a:buChar char="•"/>
          </a:pPr>
          <a:r>
            <a:rPr lang="uk-UA" sz="2400" kern="1200" dirty="0"/>
            <a:t>Юридична підтримка</a:t>
          </a:r>
          <a:endParaRPr lang="ru-RU" sz="2400" kern="1200" dirty="0"/>
        </a:p>
        <a:p>
          <a:pPr marL="228600" lvl="1" indent="-228600" algn="l" defTabSz="1066800">
            <a:lnSpc>
              <a:spcPct val="90000"/>
            </a:lnSpc>
            <a:spcBef>
              <a:spcPct val="0"/>
            </a:spcBef>
            <a:spcAft>
              <a:spcPts val="1200"/>
            </a:spcAft>
            <a:buChar char="•"/>
          </a:pPr>
          <a:r>
            <a:rPr lang="ru-RU" sz="2400" kern="1200" dirty="0" err="1"/>
            <a:t>Соціальний</a:t>
          </a:r>
          <a:r>
            <a:rPr lang="ru-RU" sz="2400" kern="1200" dirty="0"/>
            <a:t> </a:t>
          </a:r>
          <a:r>
            <a:rPr lang="ru-RU" sz="2400" kern="1200" dirty="0" err="1"/>
            <a:t>супровід</a:t>
          </a:r>
          <a:r>
            <a:rPr lang="ru-RU" sz="2400" kern="1200" dirty="0"/>
            <a:t> та кейс-менеджмент</a:t>
          </a:r>
        </a:p>
        <a:p>
          <a:pPr marL="228600" lvl="1" indent="-228600" algn="l" defTabSz="1066800">
            <a:lnSpc>
              <a:spcPct val="90000"/>
            </a:lnSpc>
            <a:spcBef>
              <a:spcPct val="0"/>
            </a:spcBef>
            <a:spcAft>
              <a:spcPts val="1200"/>
            </a:spcAft>
            <a:buChar char="•"/>
          </a:pPr>
          <a:r>
            <a:rPr lang="ru-RU" sz="2400" kern="1200" dirty="0" err="1"/>
            <a:t>Гуманітарна</a:t>
          </a:r>
          <a:r>
            <a:rPr lang="ru-RU" sz="2400" kern="1200" dirty="0"/>
            <a:t> </a:t>
          </a:r>
          <a:r>
            <a:rPr lang="ru-RU" sz="2400" kern="1200" dirty="0" err="1"/>
            <a:t>допомога</a:t>
          </a:r>
          <a:endParaRPr lang="ru-RU" sz="2400" kern="1200" dirty="0"/>
        </a:p>
        <a:p>
          <a:pPr marL="228600" lvl="1" indent="-228600" algn="l" defTabSz="1066800">
            <a:lnSpc>
              <a:spcPct val="90000"/>
            </a:lnSpc>
            <a:spcBef>
              <a:spcPct val="0"/>
            </a:spcBef>
            <a:spcAft>
              <a:spcPts val="1200"/>
            </a:spcAft>
            <a:buChar char="•"/>
          </a:pPr>
          <a:r>
            <a:rPr lang="uk-UA" sz="2400" kern="1200" dirty="0"/>
            <a:t>Грошова допомога </a:t>
          </a:r>
          <a:endParaRPr lang="ru-RU" sz="2400" kern="1200" dirty="0"/>
        </a:p>
        <a:p>
          <a:pPr marL="228600" lvl="1" indent="-228600" algn="l" defTabSz="1066800">
            <a:lnSpc>
              <a:spcPct val="90000"/>
            </a:lnSpc>
            <a:spcBef>
              <a:spcPct val="0"/>
            </a:spcBef>
            <a:spcAft>
              <a:spcPts val="1200"/>
            </a:spcAft>
            <a:buChar char="•"/>
          </a:pPr>
          <a:r>
            <a:rPr lang="ru-RU" sz="2400" kern="1200" dirty="0" err="1"/>
            <a:t>Організація</a:t>
          </a:r>
          <a:r>
            <a:rPr lang="ru-RU" sz="2400" kern="1200" dirty="0"/>
            <a:t> </a:t>
          </a:r>
          <a:r>
            <a:rPr lang="ru-RU" sz="2400" kern="1200" dirty="0" err="1"/>
            <a:t>тимчасового</a:t>
          </a:r>
          <a:r>
            <a:rPr lang="ru-RU" sz="2400" kern="1200" dirty="0"/>
            <a:t> </a:t>
          </a:r>
          <a:r>
            <a:rPr lang="ru-RU" sz="2400" kern="1200" dirty="0" err="1"/>
            <a:t>проживання</a:t>
          </a:r>
          <a:r>
            <a:rPr lang="ru-RU" sz="2400" kern="1200" dirty="0"/>
            <a:t> (</a:t>
          </a:r>
          <a:r>
            <a:rPr lang="ru-RU" sz="2400" kern="1200" dirty="0" err="1"/>
            <a:t>шелтери</a:t>
          </a:r>
          <a:r>
            <a:rPr lang="ru-RU" sz="2400" kern="1200" dirty="0"/>
            <a:t>)</a:t>
          </a:r>
        </a:p>
        <a:p>
          <a:pPr marL="228600" lvl="1" indent="-228600" algn="l" defTabSz="1066800">
            <a:lnSpc>
              <a:spcPct val="90000"/>
            </a:lnSpc>
            <a:spcBef>
              <a:spcPct val="0"/>
            </a:spcBef>
            <a:spcAft>
              <a:spcPts val="1200"/>
            </a:spcAft>
            <a:buChar char="•"/>
          </a:pPr>
          <a:r>
            <a:rPr lang="ru-RU" sz="2400" kern="1200" dirty="0" err="1"/>
            <a:t>Перенаправлення</a:t>
          </a:r>
          <a:r>
            <a:rPr lang="ru-RU" sz="2400" kern="1200" dirty="0"/>
            <a:t> до </a:t>
          </a:r>
          <a:r>
            <a:rPr lang="ru-RU" sz="2400" kern="1200" dirty="0" err="1"/>
            <a:t>інших</a:t>
          </a:r>
          <a:r>
            <a:rPr lang="ru-RU" sz="2400" kern="1200" dirty="0"/>
            <a:t> служб, НУО</a:t>
          </a:r>
        </a:p>
      </dsp:txBody>
      <dsp:txXfrm>
        <a:off x="7041744" y="1182670"/>
        <a:ext cx="2923573" cy="7246799"/>
      </dsp:txXfrm>
    </dsp:sp>
    <dsp:sp modelId="{1463DFC7-21D2-4C0B-9B9C-74A51579FA5F}">
      <dsp:nvSpPr>
        <dsp:cNvPr id="0" name=""/>
        <dsp:cNvSpPr/>
      </dsp:nvSpPr>
      <dsp:spPr>
        <a:xfrm>
          <a:off x="10374618" y="41062"/>
          <a:ext cx="2923573" cy="1141607"/>
        </a:xfrm>
        <a:prstGeom prst="rect">
          <a:avLst/>
        </a:prstGeom>
        <a:solidFill>
          <a:srgbClr val="45ABAD"/>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uk-UA" sz="2400" kern="1200" dirty="0"/>
            <a:t>Приватні ЗОЗ реабілітаційні центри</a:t>
          </a:r>
          <a:endParaRPr lang="ru-RU" sz="2400" kern="1200" dirty="0"/>
        </a:p>
      </dsp:txBody>
      <dsp:txXfrm>
        <a:off x="10374618" y="41062"/>
        <a:ext cx="2923573" cy="1141607"/>
      </dsp:txXfrm>
    </dsp:sp>
    <dsp:sp modelId="{C9D48FAE-D95B-4091-BB47-AFA4C4420008}">
      <dsp:nvSpPr>
        <dsp:cNvPr id="0" name=""/>
        <dsp:cNvSpPr/>
      </dsp:nvSpPr>
      <dsp:spPr>
        <a:xfrm>
          <a:off x="10386546" y="1160857"/>
          <a:ext cx="2923573" cy="72467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ru-RU" sz="2400" kern="1200" dirty="0" err="1"/>
            <a:t>Діагностики</a:t>
          </a:r>
          <a:r>
            <a:rPr lang="ru-RU" sz="2400" kern="1200" dirty="0"/>
            <a:t>, </a:t>
          </a:r>
          <a:r>
            <a:rPr lang="ru-RU" sz="2400" kern="1200" dirty="0" err="1"/>
            <a:t>лікування</a:t>
          </a:r>
          <a:endParaRPr lang="ru-RU" sz="2400" kern="1200" dirty="0"/>
        </a:p>
        <a:p>
          <a:pPr marL="228600" lvl="1" indent="-228600" algn="l" defTabSz="1066800">
            <a:lnSpc>
              <a:spcPct val="90000"/>
            </a:lnSpc>
            <a:spcBef>
              <a:spcPct val="0"/>
            </a:spcBef>
            <a:spcAft>
              <a:spcPct val="15000"/>
            </a:spcAft>
            <a:buChar char="•"/>
          </a:pPr>
          <a:r>
            <a:rPr lang="uk-UA" sz="2400" kern="1200" dirty="0"/>
            <a:t>Медична і фізична реабілітація</a:t>
          </a:r>
          <a:endParaRPr lang="ru-RU" sz="2400" kern="1200" dirty="0"/>
        </a:p>
      </dsp:txBody>
      <dsp:txXfrm>
        <a:off x="10386546" y="1160857"/>
        <a:ext cx="2923573" cy="72467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1454B-2AEF-49B5-BE37-63244D870692}">
      <dsp:nvSpPr>
        <dsp:cNvPr id="0" name=""/>
        <dsp:cNvSpPr/>
      </dsp:nvSpPr>
      <dsp:spPr>
        <a:xfrm rot="5400000">
          <a:off x="414467" y="3245232"/>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341595-FC88-44F6-AFEB-F4802C97C37B}">
      <dsp:nvSpPr>
        <dsp:cNvPr id="0" name=""/>
        <dsp:cNvSpPr/>
      </dsp:nvSpPr>
      <dsp:spPr>
        <a:xfrm>
          <a:off x="192275" y="3800858"/>
          <a:ext cx="1892196" cy="1752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Звернення </a:t>
          </a:r>
          <a:r>
            <a:rPr lang="uk-UA" sz="2000" i="1" kern="1200" dirty="0" err="1"/>
            <a:t>інтерв</a:t>
          </a:r>
          <a:r>
            <a:rPr lang="en-US" sz="2000" i="1" kern="1200" dirty="0"/>
            <a:t>’</a:t>
          </a:r>
          <a:r>
            <a:rPr lang="uk-UA" sz="2000" i="1" kern="1200" dirty="0"/>
            <a:t>ю/</a:t>
          </a:r>
        </a:p>
        <a:p>
          <a:pPr marL="0" lvl="0" indent="0" algn="l" defTabSz="1066800">
            <a:lnSpc>
              <a:spcPct val="90000"/>
            </a:lnSpc>
            <a:spcBef>
              <a:spcPct val="0"/>
            </a:spcBef>
            <a:spcAft>
              <a:spcPct val="35000"/>
            </a:spcAft>
            <a:buNone/>
          </a:pPr>
          <a:r>
            <a:rPr lang="uk-UA" sz="2000" i="1" kern="1200" dirty="0"/>
            <a:t>співбесіда, отримання </a:t>
          </a:r>
          <a:r>
            <a:rPr lang="uk-UA" sz="2000" i="1" kern="1200" dirty="0" err="1"/>
            <a:t>поінформо-ваної</a:t>
          </a:r>
          <a:r>
            <a:rPr lang="uk-UA" sz="2000" i="1" kern="1200" dirty="0"/>
            <a:t> згоди</a:t>
          </a:r>
          <a:endParaRPr lang="ru-RU" sz="2000" i="1" kern="1200" dirty="0"/>
        </a:p>
      </dsp:txBody>
      <dsp:txXfrm>
        <a:off x="192275" y="3800858"/>
        <a:ext cx="1892196" cy="1752591"/>
      </dsp:txXfrm>
    </dsp:sp>
    <dsp:sp modelId="{218265D5-71B6-4935-BA23-5EA5166CCAEE}">
      <dsp:nvSpPr>
        <dsp:cNvPr id="0" name=""/>
        <dsp:cNvSpPr/>
      </dsp:nvSpPr>
      <dsp:spPr>
        <a:xfrm>
          <a:off x="1717897" y="3093432"/>
          <a:ext cx="351226" cy="351226"/>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3952BC-468A-4B2D-8E1A-25F0074EBE2E}">
      <dsp:nvSpPr>
        <dsp:cNvPr id="0" name=""/>
        <dsp:cNvSpPr/>
      </dsp:nvSpPr>
      <dsp:spPr>
        <a:xfrm rot="5400000">
          <a:off x="2708655" y="2681330"/>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7D19AE-7C91-4B34-8EA4-AD23EE3A6A86}">
      <dsp:nvSpPr>
        <dsp:cNvPr id="0" name=""/>
        <dsp:cNvSpPr/>
      </dsp:nvSpPr>
      <dsp:spPr>
        <a:xfrm>
          <a:off x="2578645" y="3385427"/>
          <a:ext cx="2001280" cy="1631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Оцінка потреб </a:t>
          </a:r>
          <a:r>
            <a:rPr lang="uk-UA" sz="2000" i="1" kern="1200" dirty="0"/>
            <a:t>анкетування, огляд ситуації на місці, тощо</a:t>
          </a:r>
          <a:endParaRPr lang="ru-RU" sz="2000" i="1" kern="1200" dirty="0"/>
        </a:p>
      </dsp:txBody>
      <dsp:txXfrm>
        <a:off x="2578645" y="3385427"/>
        <a:ext cx="2001280" cy="1631714"/>
      </dsp:txXfrm>
    </dsp:sp>
    <dsp:sp modelId="{66D76415-C01D-4866-8F50-C43AED636BFF}">
      <dsp:nvSpPr>
        <dsp:cNvPr id="0" name=""/>
        <dsp:cNvSpPr/>
      </dsp:nvSpPr>
      <dsp:spPr>
        <a:xfrm>
          <a:off x="4012085" y="2529530"/>
          <a:ext cx="351226" cy="351226"/>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22AD71-6D1E-4826-A78E-5A263B4FFC3D}">
      <dsp:nvSpPr>
        <dsp:cNvPr id="0" name=""/>
        <dsp:cNvSpPr/>
      </dsp:nvSpPr>
      <dsp:spPr>
        <a:xfrm rot="5400000">
          <a:off x="5002843" y="2117429"/>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F6F3FB-37D8-4BF1-B57F-050E116D6817}">
      <dsp:nvSpPr>
        <dsp:cNvPr id="0" name=""/>
        <dsp:cNvSpPr/>
      </dsp:nvSpPr>
      <dsp:spPr>
        <a:xfrm>
          <a:off x="4795999" y="2733495"/>
          <a:ext cx="1861500" cy="1631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Індивідуальний план дій</a:t>
          </a:r>
          <a:endParaRPr lang="ru-RU" sz="2400" kern="1200" dirty="0"/>
        </a:p>
      </dsp:txBody>
      <dsp:txXfrm>
        <a:off x="4795999" y="2733495"/>
        <a:ext cx="1861500" cy="1631714"/>
      </dsp:txXfrm>
    </dsp:sp>
    <dsp:sp modelId="{D9B26403-AA4B-46E4-8370-CFF006D9DB12}">
      <dsp:nvSpPr>
        <dsp:cNvPr id="0" name=""/>
        <dsp:cNvSpPr/>
      </dsp:nvSpPr>
      <dsp:spPr>
        <a:xfrm>
          <a:off x="6306273" y="1965629"/>
          <a:ext cx="351226" cy="351226"/>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9A654D-080B-4906-B6EE-06A90CCFECBA}">
      <dsp:nvSpPr>
        <dsp:cNvPr id="0" name=""/>
        <dsp:cNvSpPr/>
      </dsp:nvSpPr>
      <dsp:spPr>
        <a:xfrm rot="5400000">
          <a:off x="7297031" y="1553528"/>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6F7B28-EE6A-42C2-BE70-7B53F04A565C}">
      <dsp:nvSpPr>
        <dsp:cNvPr id="0" name=""/>
        <dsp:cNvSpPr/>
      </dsp:nvSpPr>
      <dsp:spPr>
        <a:xfrm>
          <a:off x="7090187" y="2169594"/>
          <a:ext cx="1861500" cy="1631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Супровід</a:t>
          </a:r>
          <a:endParaRPr lang="ru-RU" sz="2400" kern="1200" dirty="0"/>
        </a:p>
      </dsp:txBody>
      <dsp:txXfrm>
        <a:off x="7090187" y="2169594"/>
        <a:ext cx="1861500" cy="1631714"/>
      </dsp:txXfrm>
    </dsp:sp>
    <dsp:sp modelId="{3C99FA9E-9AC2-4C99-BF91-848403F782A3}">
      <dsp:nvSpPr>
        <dsp:cNvPr id="0" name=""/>
        <dsp:cNvSpPr/>
      </dsp:nvSpPr>
      <dsp:spPr>
        <a:xfrm>
          <a:off x="8600461" y="1401728"/>
          <a:ext cx="351226" cy="351226"/>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81B945-2D9E-4A47-A0F4-EEA1EF6677E2}">
      <dsp:nvSpPr>
        <dsp:cNvPr id="0" name=""/>
        <dsp:cNvSpPr/>
      </dsp:nvSpPr>
      <dsp:spPr>
        <a:xfrm rot="5400000">
          <a:off x="9591219" y="989627"/>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F7C5E5-C839-4A6B-B289-1572B5CABEED}">
      <dsp:nvSpPr>
        <dsp:cNvPr id="0" name=""/>
        <dsp:cNvSpPr/>
      </dsp:nvSpPr>
      <dsp:spPr>
        <a:xfrm>
          <a:off x="9384375" y="1605692"/>
          <a:ext cx="1861500" cy="1631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Перенаправлення</a:t>
          </a:r>
          <a:endParaRPr lang="ru-RU" sz="2400" kern="1200" dirty="0"/>
        </a:p>
      </dsp:txBody>
      <dsp:txXfrm>
        <a:off x="9384375" y="1605692"/>
        <a:ext cx="1861500" cy="1631714"/>
      </dsp:txXfrm>
    </dsp:sp>
    <dsp:sp modelId="{CF0A5E89-F526-4D6E-9C3C-2B385DD2DE67}">
      <dsp:nvSpPr>
        <dsp:cNvPr id="0" name=""/>
        <dsp:cNvSpPr/>
      </dsp:nvSpPr>
      <dsp:spPr>
        <a:xfrm>
          <a:off x="10894649" y="837827"/>
          <a:ext cx="351226" cy="351226"/>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6FC101-F0AC-4720-93C3-D7E9CA7CB1F1}">
      <dsp:nvSpPr>
        <dsp:cNvPr id="0" name=""/>
        <dsp:cNvSpPr/>
      </dsp:nvSpPr>
      <dsp:spPr>
        <a:xfrm rot="5400000">
          <a:off x="11885407" y="425725"/>
          <a:ext cx="1239142" cy="206190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549024-657C-4951-B0F4-6E8D549CF69C}">
      <dsp:nvSpPr>
        <dsp:cNvPr id="0" name=""/>
        <dsp:cNvSpPr/>
      </dsp:nvSpPr>
      <dsp:spPr>
        <a:xfrm>
          <a:off x="11678563" y="1041791"/>
          <a:ext cx="1861500" cy="1631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dirty="0"/>
            <a:t>Моніторинг</a:t>
          </a:r>
          <a:endParaRPr lang="ru-RU" sz="2400" kern="1200" dirty="0"/>
        </a:p>
      </dsp:txBody>
      <dsp:txXfrm>
        <a:off x="11678563" y="1041791"/>
        <a:ext cx="1861500" cy="1631714"/>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629089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ru-RU"/>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r>
              <a:rPr lang="uk-UA" u="sng" dirty="0"/>
              <a:t>Коментар для Вас:</a:t>
            </a:r>
            <a:r>
              <a:rPr lang="uk-UA" dirty="0"/>
              <a:t> під відсутністю екосистеми послуг мається на увазі, що </a:t>
            </a:r>
            <a:r>
              <a:rPr lang="uk-UA" sz="1200" b="0" i="0" u="none" strike="noStrike" kern="1200" cap="none" dirty="0">
                <a:solidFill>
                  <a:schemeClr val="tx1"/>
                </a:solidFill>
                <a:effectLst/>
                <a:latin typeface="Calibri"/>
                <a:ea typeface="Calibri"/>
                <a:cs typeface="Calibri"/>
                <a:sym typeface="Calibri"/>
              </a:rPr>
              <a:t>послуги дуже розрізнені, вони надаються різними надавачами, у яких різні «правила гри», відсутній суб’єкт, який би координував цю діяльність, немає алгоритму перенаправлення, взаємодія між надавачами послуг базується на особистих контактах та «добрій волі» співробітників. Крім того ця сфера дуже динамічна: постійно щось змінюється і на рівні держави, і на рівні громади: напр., одні НУО закриваються, інші починають свою діяльність і т. п. </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b="0" i="0" u="none" strike="noStrike" kern="1200" cap="none" dirty="0">
                <a:solidFill>
                  <a:schemeClr val="tx1"/>
                </a:solidFill>
                <a:effectLst/>
                <a:latin typeface="Calibri"/>
                <a:ea typeface="Calibri"/>
                <a:cs typeface="Calibri"/>
                <a:sym typeface="Calibri"/>
              </a:rPr>
              <a:t>Під хаотичністю інформації мається на увазі, що кожна організація інформує лише про свою діяльність, і людина має сама опрацьовувати величезний обсяг інформації і вишукувати, куди саме вона може звернутися.</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b="0" i="0" u="sng" strike="noStrike" kern="1200" cap="none" dirty="0">
                <a:solidFill>
                  <a:schemeClr val="tx1"/>
                </a:solidFill>
                <a:effectLst/>
                <a:latin typeface="Calibri"/>
                <a:ea typeface="Calibri"/>
                <a:cs typeface="Calibri"/>
                <a:sym typeface="Calibri"/>
              </a:rPr>
              <a:t>Коментар 1 до слайду: </a:t>
            </a:r>
            <a:r>
              <a:rPr lang="uk-UA" sz="1200" b="0" i="1" u="none" strike="noStrike" kern="1200" cap="none" dirty="0">
                <a:solidFill>
                  <a:schemeClr val="tx1"/>
                </a:solidFill>
                <a:effectLst/>
                <a:latin typeface="Calibri"/>
                <a:ea typeface="Calibri"/>
                <a:cs typeface="Calibri"/>
                <a:sym typeface="Calibri"/>
              </a:rPr>
              <a:t>ми не критикуємо/засуджуємо надавачів послуг, навпаки схиляємося перед ними, що в таких непростих умовах вони роблять більше, ніж від них вимагається згідно функціональних обов’язків, і намагаються допомогти кожному клієнту.</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b="0" i="0" u="sng" strike="noStrike" kern="1200" cap="none" dirty="0">
                <a:solidFill>
                  <a:schemeClr val="tx1"/>
                </a:solidFill>
                <a:effectLst/>
                <a:latin typeface="Calibri"/>
                <a:ea typeface="Calibri"/>
                <a:cs typeface="Calibri"/>
                <a:sym typeface="Calibri"/>
              </a:rPr>
              <a:t>Коментар 2 до слайду: </a:t>
            </a:r>
            <a:r>
              <a:rPr lang="uk-UA" sz="1200" b="0" i="0" u="none" strike="noStrike" kern="1200" cap="none" dirty="0">
                <a:solidFill>
                  <a:schemeClr val="tx1"/>
                </a:solidFill>
                <a:effectLst/>
                <a:latin typeface="Calibri"/>
                <a:ea typeface="Calibri"/>
                <a:cs typeface="Calibri"/>
                <a:sym typeface="Calibri"/>
              </a:rPr>
              <a:t>потрібен налагоджений стандартний механізм взаємодії між різними </a:t>
            </a:r>
            <a:r>
              <a:rPr lang="uk-UA" sz="1200" b="0" i="0" u="none" strike="noStrike" kern="1200" cap="none" dirty="0" err="1">
                <a:solidFill>
                  <a:schemeClr val="tx1"/>
                </a:solidFill>
                <a:effectLst/>
                <a:latin typeface="Calibri"/>
                <a:ea typeface="Calibri"/>
                <a:cs typeface="Calibri"/>
                <a:sym typeface="Calibri"/>
              </a:rPr>
              <a:t>стейкхолдерами</a:t>
            </a:r>
            <a:r>
              <a:rPr lang="uk-UA" sz="1200" b="0" i="0" u="none" strike="noStrike" kern="1200" cap="none" dirty="0">
                <a:solidFill>
                  <a:schemeClr val="tx1"/>
                </a:solidFill>
                <a:effectLst/>
                <a:latin typeface="Calibri"/>
                <a:ea typeface="Calibri"/>
                <a:cs typeface="Calibri"/>
                <a:sym typeface="Calibri"/>
              </a:rPr>
              <a:t>, щоб постраждала людина не вишукувала, куди вона може звернутися, а щоб фахівці її супроводжували і «передавали з рук в руки», поки її основні проблеми не будуть вирішені.</a:t>
            </a:r>
          </a:p>
          <a:p>
            <a:pPr marL="0" marR="0" lvl="0" indent="0" algn="l" defTabSz="914400" rtl="0" eaLnBrk="1" fontAlgn="auto" latinLnBrk="0" hangingPunct="1">
              <a:lnSpc>
                <a:spcPct val="100000"/>
              </a:lnSpc>
              <a:spcBef>
                <a:spcPts val="0"/>
              </a:spcBef>
              <a:spcAft>
                <a:spcPts val="0"/>
              </a:spcAft>
              <a:buClrTx/>
              <a:buSzTx/>
              <a:buFontTx/>
              <a:buNone/>
              <a:tabLst/>
              <a:defRPr/>
            </a:pPr>
            <a:endParaRPr lang="uk-UA" sz="1200" b="0" i="0" u="none" strike="noStrike" kern="1200" cap="none" dirty="0">
              <a:solidFill>
                <a:schemeClr val="tx1"/>
              </a:solidFill>
              <a:effectLst/>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uk-UA" sz="1200" b="0" i="0" u="none" strike="noStrike" kern="1200" cap="none" dirty="0">
              <a:solidFill>
                <a:schemeClr val="tx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p>
        </p:txBody>
      </p:sp>
      <p:sp>
        <p:nvSpPr>
          <p:cNvPr id="128" name="Google Shape;128;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ru-RU"/>
              <a:t>12</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i="1" dirty="0"/>
              <a:t>Коментар: 1. </a:t>
            </a:r>
            <a:r>
              <a:rPr lang="ru-RU" b="0" i="1" dirty="0" err="1"/>
              <a:t>Державні</a:t>
            </a:r>
            <a:r>
              <a:rPr lang="ru-RU" b="0" i="1" dirty="0"/>
              <a:t> установи (</a:t>
            </a:r>
            <a:r>
              <a:rPr lang="ru-RU" i="1" dirty="0"/>
              <a:t>Прокуратура, ЦПМСД №3, Центр БПД, </a:t>
            </a:r>
            <a:r>
              <a:rPr lang="ru-RU" i="1" dirty="0" err="1"/>
              <a:t>Міський</a:t>
            </a:r>
            <a:r>
              <a:rPr lang="ru-RU" i="1" dirty="0"/>
              <a:t> центр підтримки ветеранів). </a:t>
            </a:r>
            <a:r>
              <a:rPr lang="ru-RU" i="1" dirty="0" err="1"/>
              <a:t>Це</a:t>
            </a:r>
            <a:r>
              <a:rPr lang="ru-RU" i="1" dirty="0"/>
              <a:t> - </a:t>
            </a:r>
            <a:r>
              <a:rPr lang="ru-RU" i="1" dirty="0" err="1"/>
              <a:t>офіційна</a:t>
            </a:r>
            <a:r>
              <a:rPr lang="ru-RU" i="1" dirty="0"/>
              <a:t> опора </a:t>
            </a:r>
            <a:r>
              <a:rPr lang="ru-RU" i="1" dirty="0" err="1"/>
              <a:t>системи</a:t>
            </a:r>
            <a:r>
              <a:rPr lang="ru-RU" i="1" dirty="0"/>
              <a:t>. </a:t>
            </a:r>
            <a:r>
              <a:rPr lang="ru-RU" i="1" dirty="0" err="1"/>
              <a:t>Їх</a:t>
            </a:r>
            <a:r>
              <a:rPr lang="ru-RU" i="1" dirty="0"/>
              <a:t> </a:t>
            </a:r>
            <a:r>
              <a:rPr lang="ru-RU" b="1" i="1" u="sng" dirty="0" err="1"/>
              <a:t>ключова</a:t>
            </a:r>
            <a:r>
              <a:rPr lang="ru-RU" b="1" i="1" u="sng" dirty="0"/>
              <a:t> роль в </a:t>
            </a:r>
            <a:r>
              <a:rPr lang="ru-RU" b="1" i="1" u="sng" dirty="0" err="1"/>
              <a:t>системі</a:t>
            </a:r>
            <a:r>
              <a:rPr lang="ru-RU" b="0" i="1" dirty="0"/>
              <a:t>:  </a:t>
            </a:r>
            <a:r>
              <a:rPr lang="ru-RU" i="1" dirty="0"/>
              <a:t>в першу </a:t>
            </a:r>
            <a:r>
              <a:rPr lang="ru-RU" i="1" dirty="0" err="1"/>
              <a:t>чергу</a:t>
            </a:r>
            <a:r>
              <a:rPr lang="ru-RU" i="1" dirty="0"/>
              <a:t> </a:t>
            </a:r>
            <a:r>
              <a:rPr lang="ru-RU" i="1" dirty="0" err="1"/>
              <a:t>забезпечують</a:t>
            </a:r>
            <a:r>
              <a:rPr lang="ru-RU" i="1" dirty="0"/>
              <a:t> </a:t>
            </a:r>
            <a:r>
              <a:rPr lang="ru-RU" i="1" dirty="0" err="1"/>
              <a:t>офіційні</a:t>
            </a:r>
            <a:r>
              <a:rPr lang="ru-RU" i="1" dirty="0"/>
              <a:t>, </a:t>
            </a:r>
            <a:r>
              <a:rPr lang="ru-RU" i="1" dirty="0" err="1"/>
              <a:t>юридично</a:t>
            </a:r>
            <a:r>
              <a:rPr lang="ru-RU" i="1" dirty="0"/>
              <a:t> </a:t>
            </a:r>
            <a:r>
              <a:rPr lang="ru-RU" i="1" dirty="0" err="1"/>
              <a:t>значущі</a:t>
            </a:r>
            <a:r>
              <a:rPr lang="ru-RU" i="1" dirty="0"/>
              <a:t> </a:t>
            </a:r>
            <a:r>
              <a:rPr lang="ru-RU" i="1" dirty="0" err="1"/>
              <a:t>рішення</a:t>
            </a:r>
            <a:r>
              <a:rPr lang="ru-RU" i="1" dirty="0"/>
              <a:t> для </a:t>
            </a:r>
            <a:r>
              <a:rPr lang="ru-RU" i="1" dirty="0" err="1"/>
              <a:t>пострстраждалих</a:t>
            </a:r>
            <a:r>
              <a:rPr lang="ru-RU" i="1" dirty="0"/>
              <a:t>, </a:t>
            </a:r>
            <a:r>
              <a:rPr lang="ru-RU" i="1" dirty="0" err="1"/>
              <a:t>надають</a:t>
            </a:r>
            <a:r>
              <a:rPr lang="ru-RU" i="1" dirty="0"/>
              <a:t> </a:t>
            </a:r>
            <a:r>
              <a:rPr lang="ru-RU" i="1" dirty="0" err="1"/>
              <a:t>безоплатно</a:t>
            </a:r>
            <a:r>
              <a:rPr lang="ru-RU" i="1" dirty="0"/>
              <a:t> </a:t>
            </a:r>
            <a:r>
              <a:rPr lang="ru-RU" i="1" dirty="0" err="1"/>
              <a:t>медичну</a:t>
            </a:r>
            <a:r>
              <a:rPr lang="ru-RU" i="1" dirty="0"/>
              <a:t> </a:t>
            </a:r>
            <a:r>
              <a:rPr lang="ru-RU" i="1" dirty="0" err="1"/>
              <a:t>допомогу</a:t>
            </a:r>
            <a:r>
              <a:rPr lang="ru-RU" i="1" dirty="0"/>
              <a:t>. </a:t>
            </a:r>
          </a:p>
          <a:p>
            <a:r>
              <a:rPr lang="ru-RU" i="1" dirty="0"/>
              <a:t>2. </a:t>
            </a:r>
            <a:r>
              <a:rPr lang="ru-RU" i="1" dirty="0" err="1"/>
              <a:t>Правозахисні</a:t>
            </a:r>
            <a:r>
              <a:rPr lang="ru-RU" i="1" dirty="0"/>
              <a:t> НУО – </a:t>
            </a:r>
            <a:r>
              <a:rPr lang="ru-RU" i="1" dirty="0" err="1"/>
              <a:t>це</a:t>
            </a:r>
            <a:r>
              <a:rPr lang="ru-RU" i="1" dirty="0"/>
              <a:t>  </a:t>
            </a:r>
            <a:r>
              <a:rPr lang="ru-RU" i="1" dirty="0" err="1"/>
              <a:t>захист</a:t>
            </a:r>
            <a:r>
              <a:rPr lang="ru-RU" i="1" dirty="0"/>
              <a:t> прав і </a:t>
            </a:r>
            <a:r>
              <a:rPr lang="ru-RU" i="1" dirty="0" err="1"/>
              <a:t>фіксація</a:t>
            </a:r>
            <a:r>
              <a:rPr lang="ru-RU" i="1" dirty="0"/>
              <a:t> </a:t>
            </a:r>
            <a:r>
              <a:rPr lang="ru-RU" i="1" dirty="0" err="1"/>
              <a:t>злочинів</a:t>
            </a:r>
            <a:r>
              <a:rPr lang="ru-RU" i="1" dirty="0"/>
              <a:t> ((ХПГ, Право на </a:t>
            </a:r>
            <a:r>
              <a:rPr lang="ru-RU" i="1" dirty="0" err="1"/>
              <a:t>захист</a:t>
            </a:r>
            <a:r>
              <a:rPr lang="ru-RU" i="1" dirty="0"/>
              <a:t>, СЕМА, </a:t>
            </a:r>
            <a:r>
              <a:rPr lang="ru-RU" i="1" dirty="0" err="1"/>
              <a:t>Нумо</a:t>
            </a:r>
            <a:r>
              <a:rPr lang="ru-RU" i="1" dirty="0"/>
              <a:t> </a:t>
            </a:r>
            <a:r>
              <a:rPr lang="ru-RU" i="1" dirty="0" err="1"/>
              <a:t>сестри</a:t>
            </a:r>
            <a:r>
              <a:rPr lang="ru-RU" i="1" dirty="0"/>
              <a:t>). </a:t>
            </a:r>
            <a:r>
              <a:rPr lang="ru-RU" b="1" i="1" u="sng" dirty="0" err="1"/>
              <a:t>Ключова</a:t>
            </a:r>
            <a:r>
              <a:rPr lang="ru-RU" b="1" i="1" u="sng" dirty="0"/>
              <a:t> роль</a:t>
            </a:r>
            <a:r>
              <a:rPr lang="ru-RU" i="1" dirty="0"/>
              <a:t>: голос </a:t>
            </a:r>
            <a:r>
              <a:rPr lang="ru-RU" i="1" dirty="0" err="1"/>
              <a:t>постраждалих</a:t>
            </a:r>
            <a:r>
              <a:rPr lang="ru-RU" i="1" dirty="0"/>
              <a:t> на </a:t>
            </a:r>
            <a:r>
              <a:rPr lang="ru-RU" i="1" dirty="0" err="1"/>
              <a:t>національному</a:t>
            </a:r>
            <a:r>
              <a:rPr lang="ru-RU" i="1" dirty="0"/>
              <a:t> й </a:t>
            </a:r>
            <a:r>
              <a:rPr lang="ru-RU" i="1" dirty="0" err="1"/>
              <a:t>міжнародному</a:t>
            </a:r>
            <a:r>
              <a:rPr lang="ru-RU" i="1" dirty="0"/>
              <a:t> </a:t>
            </a:r>
            <a:r>
              <a:rPr lang="ru-RU" i="1" dirty="0" err="1"/>
              <a:t>рівнях</a:t>
            </a:r>
            <a:r>
              <a:rPr lang="ru-RU" i="1" dirty="0"/>
              <a:t>.</a:t>
            </a:r>
          </a:p>
          <a:p>
            <a:r>
              <a:rPr lang="ru-RU" i="1" dirty="0"/>
              <a:t>3. НУО психо-соціального </a:t>
            </a:r>
            <a:r>
              <a:rPr lang="ru-RU" i="1" dirty="0" err="1"/>
              <a:t>спрямування</a:t>
            </a:r>
            <a:r>
              <a:rPr lang="ru-RU" i="1" dirty="0"/>
              <a:t> - </a:t>
            </a:r>
            <a:r>
              <a:rPr lang="ru-RU" i="1" dirty="0" err="1"/>
              <a:t>емоційна</a:t>
            </a:r>
            <a:r>
              <a:rPr lang="ru-RU" i="1" dirty="0"/>
              <a:t> й </a:t>
            </a:r>
            <a:r>
              <a:rPr lang="ru-RU" i="1" dirty="0" err="1"/>
              <a:t>соціальна</a:t>
            </a:r>
            <a:r>
              <a:rPr lang="ru-RU" i="1" dirty="0"/>
              <a:t> </a:t>
            </a:r>
            <a:r>
              <a:rPr lang="ru-RU" i="1" dirty="0" err="1"/>
              <a:t>підтримка</a:t>
            </a:r>
            <a:r>
              <a:rPr lang="ru-RU" i="1" dirty="0"/>
              <a:t> (</a:t>
            </a:r>
            <a:r>
              <a:rPr lang="ru-RU" i="1" dirty="0" err="1"/>
              <a:t>Блакитний</a:t>
            </a:r>
            <a:r>
              <a:rPr lang="ru-RU" i="1" dirty="0"/>
              <a:t> птах, </a:t>
            </a:r>
            <a:r>
              <a:rPr lang="ru-RU" i="1" dirty="0" err="1"/>
              <a:t>Десяте</a:t>
            </a:r>
            <a:r>
              <a:rPr lang="ru-RU" i="1" dirty="0"/>
              <a:t> </a:t>
            </a:r>
            <a:r>
              <a:rPr lang="ru-RU" i="1" dirty="0" err="1"/>
              <a:t>квітня</a:t>
            </a:r>
            <a:r>
              <a:rPr lang="ru-RU" i="1" dirty="0"/>
              <a:t>, </a:t>
            </a:r>
            <a:r>
              <a:rPr lang="ru-RU" i="1" dirty="0" err="1"/>
              <a:t>Нумо</a:t>
            </a:r>
            <a:r>
              <a:rPr lang="ru-RU" i="1" dirty="0"/>
              <a:t> </a:t>
            </a:r>
            <a:r>
              <a:rPr lang="ru-RU" i="1" dirty="0" err="1"/>
              <a:t>сестри</a:t>
            </a:r>
            <a:r>
              <a:rPr lang="ru-RU" i="1" dirty="0"/>
              <a:t>, </a:t>
            </a:r>
            <a:r>
              <a:rPr lang="ru-RU" i="1" dirty="0" err="1"/>
              <a:t>Польська</a:t>
            </a:r>
            <a:r>
              <a:rPr lang="ru-RU" i="1" dirty="0"/>
              <a:t> </a:t>
            </a:r>
            <a:r>
              <a:rPr lang="ru-RU" i="1" dirty="0" err="1"/>
              <a:t>гуманітарна</a:t>
            </a:r>
            <a:r>
              <a:rPr lang="ru-RU" i="1" dirty="0"/>
              <a:t> </a:t>
            </a:r>
            <a:r>
              <a:rPr lang="ru-RU" i="1" dirty="0" err="1"/>
              <a:t>акція</a:t>
            </a:r>
            <a:r>
              <a:rPr lang="ru-RU" i="1" dirty="0"/>
              <a:t>,  Молодь України, Людина в </a:t>
            </a:r>
            <a:r>
              <a:rPr lang="ru-RU" i="1" dirty="0" err="1"/>
              <a:t>біді</a:t>
            </a:r>
            <a:r>
              <a:rPr lang="ru-RU" i="1" dirty="0"/>
              <a:t>). </a:t>
            </a:r>
            <a:r>
              <a:rPr lang="ru-RU" b="1" i="1" u="sng" dirty="0" err="1"/>
              <a:t>Ключова</a:t>
            </a:r>
            <a:r>
              <a:rPr lang="ru-RU" b="1" i="1" u="sng" dirty="0"/>
              <a:t> роль в </a:t>
            </a:r>
            <a:r>
              <a:rPr lang="ru-RU" b="1" i="1" u="sng" dirty="0" err="1"/>
              <a:t>системі</a:t>
            </a:r>
            <a:r>
              <a:rPr lang="ru-RU" i="1" dirty="0"/>
              <a:t>: </a:t>
            </a:r>
            <a:r>
              <a:rPr lang="ru-RU" i="1" dirty="0" err="1"/>
              <a:t>надають</a:t>
            </a:r>
            <a:r>
              <a:rPr lang="ru-RU" i="1" dirty="0"/>
              <a:t> </a:t>
            </a:r>
            <a:r>
              <a:rPr lang="ru-RU" i="1" dirty="0" err="1"/>
              <a:t>гнучку</a:t>
            </a:r>
            <a:r>
              <a:rPr lang="ru-RU" i="1" dirty="0"/>
              <a:t>, </a:t>
            </a:r>
            <a:r>
              <a:rPr lang="ru-RU" i="1" dirty="0" err="1"/>
              <a:t>індивідуальну</a:t>
            </a:r>
            <a:r>
              <a:rPr lang="ru-RU" i="1" dirty="0"/>
              <a:t>, </a:t>
            </a:r>
            <a:r>
              <a:rPr lang="ru-RU" i="1" dirty="0" err="1"/>
              <a:t>людиноцентричну</a:t>
            </a:r>
            <a:r>
              <a:rPr lang="ru-RU" i="1" dirty="0"/>
              <a:t> </a:t>
            </a:r>
            <a:r>
              <a:rPr lang="ru-RU" i="1" dirty="0" err="1"/>
              <a:t>підтримку</a:t>
            </a:r>
            <a:r>
              <a:rPr lang="ru-RU" i="1" dirty="0"/>
              <a:t>, яку не завжди </a:t>
            </a:r>
            <a:r>
              <a:rPr lang="ru-RU" i="1" dirty="0" err="1"/>
              <a:t>забезпечує</a:t>
            </a:r>
            <a:r>
              <a:rPr lang="ru-RU" i="1" dirty="0"/>
              <a:t> держава. </a:t>
            </a:r>
            <a:r>
              <a:rPr lang="ru-RU" b="0" i="1" dirty="0" err="1"/>
              <a:t>Мобільні</a:t>
            </a:r>
            <a:r>
              <a:rPr lang="ru-RU" b="0" i="1" dirty="0"/>
              <a:t> </a:t>
            </a:r>
            <a:r>
              <a:rPr lang="ru-RU" b="0" i="1" dirty="0" err="1"/>
              <a:t>бригади</a:t>
            </a:r>
            <a:r>
              <a:rPr lang="ru-RU" b="0" i="1" dirty="0"/>
              <a:t> </a:t>
            </a:r>
            <a:r>
              <a:rPr lang="ru-RU" b="0" i="1" dirty="0" err="1"/>
              <a:t>забезпечують</a:t>
            </a:r>
            <a:r>
              <a:rPr lang="ru-RU" b="0" i="1" dirty="0"/>
              <a:t> </a:t>
            </a:r>
            <a:r>
              <a:rPr lang="ru-RU" b="0" i="1" dirty="0" err="1"/>
              <a:t>доступність</a:t>
            </a:r>
            <a:r>
              <a:rPr lang="ru-RU" b="0" i="1" dirty="0"/>
              <a:t> </a:t>
            </a:r>
            <a:r>
              <a:rPr lang="ru-RU" b="0" i="1" dirty="0" err="1"/>
              <a:t>допомоги</a:t>
            </a:r>
            <a:r>
              <a:rPr lang="ru-RU" b="0" i="1" dirty="0"/>
              <a:t> у </a:t>
            </a:r>
            <a:r>
              <a:rPr lang="ru-RU" b="0" i="1" dirty="0" err="1"/>
              <a:t>віддалених</a:t>
            </a:r>
            <a:r>
              <a:rPr lang="ru-RU" b="0" i="1" dirty="0"/>
              <a:t> громадах.</a:t>
            </a:r>
          </a:p>
          <a:p>
            <a:r>
              <a:rPr lang="ru-RU" b="0" i="1" dirty="0"/>
              <a:t>4. </a:t>
            </a:r>
            <a:r>
              <a:rPr lang="ru-RU" b="0" i="1" dirty="0" err="1"/>
              <a:t>Приватні</a:t>
            </a:r>
            <a:r>
              <a:rPr lang="ru-RU" b="0" i="1" dirty="0"/>
              <a:t> </a:t>
            </a:r>
            <a:r>
              <a:rPr lang="ru-RU" b="0" i="1" dirty="0" err="1"/>
              <a:t>реабілітаційні</a:t>
            </a:r>
            <a:r>
              <a:rPr lang="ru-RU" b="0" i="1" dirty="0"/>
              <a:t> центри (</a:t>
            </a:r>
            <a:r>
              <a:rPr lang="ru-RU" b="0" i="1" dirty="0" err="1"/>
              <a:t>Медикасано</a:t>
            </a:r>
            <a:r>
              <a:rPr lang="ru-RU" b="0" i="1" dirty="0"/>
              <a:t>). </a:t>
            </a:r>
            <a:r>
              <a:rPr lang="ru-RU" b="0" i="1" dirty="0" err="1"/>
              <a:t>Надають</a:t>
            </a:r>
            <a:r>
              <a:rPr lang="ru-RU" b="0" i="1" dirty="0"/>
              <a:t> </a:t>
            </a:r>
            <a:r>
              <a:rPr lang="ru-RU" b="0" i="1" dirty="0" err="1"/>
              <a:t>безоплатні</a:t>
            </a:r>
            <a:r>
              <a:rPr lang="ru-RU" b="0" i="1" dirty="0"/>
              <a:t> </a:t>
            </a:r>
            <a:r>
              <a:rPr lang="ru-RU" b="0" i="1" dirty="0" err="1"/>
              <a:t>послуги</a:t>
            </a:r>
            <a:r>
              <a:rPr lang="ru-RU" b="0" i="1" dirty="0"/>
              <a:t> ветеранам. Але </a:t>
            </a:r>
            <a:r>
              <a:rPr lang="ru-RU" b="0" i="1" dirty="0" err="1"/>
              <a:t>нажаль</a:t>
            </a:r>
            <a:r>
              <a:rPr lang="ru-RU" b="0" i="1" dirty="0"/>
              <a:t> </a:t>
            </a:r>
            <a:r>
              <a:rPr lang="ru-RU" b="0" i="1" dirty="0" err="1"/>
              <a:t>немає</a:t>
            </a:r>
            <a:r>
              <a:rPr lang="ru-RU" b="0" i="1" dirty="0"/>
              <a:t> програм для цивільних, </a:t>
            </a:r>
            <a:r>
              <a:rPr lang="ru-RU" b="0" i="1" dirty="0" err="1"/>
              <a:t>які</a:t>
            </a:r>
            <a:r>
              <a:rPr lang="ru-RU" b="0" i="1" dirty="0"/>
              <a:t> </a:t>
            </a:r>
            <a:r>
              <a:rPr lang="ru-RU" b="0" i="1" dirty="0" err="1"/>
              <a:t>потерпіли</a:t>
            </a:r>
            <a:r>
              <a:rPr lang="ru-RU" b="0" i="1" dirty="0"/>
              <a:t> </a:t>
            </a:r>
            <a:r>
              <a:rPr lang="ru-RU" b="0" i="1" dirty="0" err="1"/>
              <a:t>від</a:t>
            </a:r>
            <a:r>
              <a:rPr lang="ru-RU" b="0" i="1" dirty="0"/>
              <a:t> </a:t>
            </a:r>
            <a:r>
              <a:rPr lang="ru-RU" b="0" i="1" dirty="0" err="1"/>
              <a:t>воєнних</a:t>
            </a:r>
            <a:r>
              <a:rPr lang="ru-RU" b="0" i="1" dirty="0"/>
              <a:t> </a:t>
            </a:r>
            <a:r>
              <a:rPr lang="ru-RU" b="0" i="1" dirty="0" err="1"/>
              <a:t>злочинів</a:t>
            </a:r>
            <a:r>
              <a:rPr lang="ru-RU" b="0" i="1" dirty="0"/>
              <a:t> і </a:t>
            </a:r>
            <a:r>
              <a:rPr lang="ru-RU" b="0" i="1" dirty="0" err="1"/>
              <a:t>потребують</a:t>
            </a:r>
            <a:r>
              <a:rPr lang="ru-RU" b="0" i="1" dirty="0"/>
              <a:t> </a:t>
            </a:r>
            <a:r>
              <a:rPr lang="ru-RU" b="0" i="1" dirty="0" err="1"/>
              <a:t>фізичного</a:t>
            </a:r>
            <a:r>
              <a:rPr lang="ru-RU" b="0" i="1" dirty="0"/>
              <a:t> </a:t>
            </a:r>
            <a:r>
              <a:rPr lang="ru-RU" b="0" i="1" dirty="0" err="1"/>
              <a:t>відновлення</a:t>
            </a:r>
            <a:r>
              <a:rPr lang="ru-RU" b="0" i="1" dirty="0"/>
              <a:t>.</a:t>
            </a:r>
          </a:p>
          <a:p>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539880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i="1" dirty="0"/>
              <a:t>Коментар: Здебільшого потерпілі звертаються або самі (дізнаються про послуги  під час виїзду НУО в громади, в Хабі, від сільських голів, знайомих, тощо), або за перенаправленням. Деякі НУО, як наприклад, ГО «Нумо сестри» самі шукають постраждалих жінок (під час обмінів,  потім навідують їх в лікарні і далі працюють з ними…).  Головна проблема – </a:t>
            </a:r>
            <a:r>
              <a:rPr lang="ru-RU" i="1" dirty="0" err="1"/>
              <a:t>відсутність</a:t>
            </a:r>
            <a:r>
              <a:rPr lang="ru-RU" i="1" dirty="0"/>
              <a:t> </a:t>
            </a:r>
            <a:r>
              <a:rPr lang="ru-RU" i="1" dirty="0" err="1"/>
              <a:t>стандартів</a:t>
            </a:r>
            <a:r>
              <a:rPr lang="ru-RU" i="1" dirty="0"/>
              <a:t> для цивільних </a:t>
            </a:r>
            <a:r>
              <a:rPr lang="ru-RU" i="1" dirty="0" err="1"/>
              <a:t>осіб</a:t>
            </a:r>
            <a:r>
              <a:rPr lang="ru-RU" i="1" dirty="0"/>
              <a:t>, </a:t>
            </a:r>
            <a:r>
              <a:rPr lang="ru-RU" i="1" dirty="0" err="1"/>
              <a:t>потерпілих</a:t>
            </a:r>
            <a:r>
              <a:rPr lang="ru-RU" i="1" dirty="0"/>
              <a:t> </a:t>
            </a:r>
            <a:r>
              <a:rPr lang="ru-RU" i="1" dirty="0" err="1"/>
              <a:t>від</a:t>
            </a:r>
            <a:r>
              <a:rPr lang="ru-RU" i="1" dirty="0"/>
              <a:t> </a:t>
            </a:r>
            <a:r>
              <a:rPr lang="ru-RU" i="1" dirty="0" err="1"/>
              <a:t>воєнних</a:t>
            </a:r>
            <a:r>
              <a:rPr lang="ru-RU" i="1" dirty="0"/>
              <a:t> </a:t>
            </a:r>
            <a:r>
              <a:rPr lang="ru-RU" i="1" dirty="0" err="1"/>
              <a:t>злочинів</a:t>
            </a:r>
            <a:r>
              <a:rPr lang="ru-RU" i="1" dirty="0"/>
              <a:t>. </a:t>
            </a:r>
            <a:r>
              <a:rPr lang="ru-RU" i="1" dirty="0" err="1"/>
              <a:t>Моніторинг</a:t>
            </a:r>
            <a:r>
              <a:rPr lang="ru-RU" i="1" dirty="0"/>
              <a:t> </a:t>
            </a:r>
            <a:r>
              <a:rPr lang="ru-RU" i="1" dirty="0" err="1"/>
              <a:t>здійснюють</a:t>
            </a:r>
            <a:r>
              <a:rPr lang="ru-RU" i="1" dirty="0"/>
              <a:t> не </a:t>
            </a:r>
            <a:r>
              <a:rPr lang="ru-RU" i="1" dirty="0" err="1"/>
              <a:t>всі</a:t>
            </a:r>
            <a:r>
              <a:rPr lang="ru-RU" i="1" dirty="0"/>
              <a:t>. </a:t>
            </a:r>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079898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i="1" dirty="0"/>
              <a:t>Коментар: Переваги: </a:t>
            </a:r>
            <a:r>
              <a:rPr lang="ru-RU" sz="1200" b="1" dirty="0" err="1"/>
              <a:t>Офіційні</a:t>
            </a:r>
            <a:r>
              <a:rPr lang="ru-RU" sz="1200" b="1" dirty="0"/>
              <a:t> </a:t>
            </a:r>
            <a:r>
              <a:rPr lang="ru-RU" sz="1200" b="1" dirty="0" err="1"/>
              <a:t>повноваження</a:t>
            </a:r>
            <a:r>
              <a:rPr lang="ru-RU" sz="1200" dirty="0"/>
              <a:t>: </a:t>
            </a:r>
            <a:r>
              <a:rPr lang="ru-RU" sz="1200" dirty="0" err="1"/>
              <a:t>відкриття</a:t>
            </a:r>
            <a:r>
              <a:rPr lang="ru-RU" sz="1200" dirty="0"/>
              <a:t> </a:t>
            </a:r>
            <a:r>
              <a:rPr lang="ru-RU" sz="1200" dirty="0" err="1"/>
              <a:t>проваджень</a:t>
            </a:r>
            <a:r>
              <a:rPr lang="ru-RU" sz="1200" dirty="0"/>
              <a:t>, статус </a:t>
            </a:r>
            <a:r>
              <a:rPr lang="ru-RU" sz="1200" dirty="0" err="1"/>
              <a:t>потерпілого</a:t>
            </a:r>
            <a:r>
              <a:rPr lang="ru-RU" sz="1200" dirty="0"/>
              <a:t>, </a:t>
            </a:r>
            <a:r>
              <a:rPr lang="ru-RU" sz="1200" dirty="0" err="1"/>
              <a:t>направлення</a:t>
            </a:r>
            <a:r>
              <a:rPr lang="ru-RU" sz="1200" dirty="0"/>
              <a:t>, </a:t>
            </a:r>
            <a:r>
              <a:rPr lang="ru-RU" sz="1200" dirty="0" err="1"/>
              <a:t>оформлення</a:t>
            </a:r>
            <a:r>
              <a:rPr lang="ru-RU" sz="1200" dirty="0"/>
              <a:t> </a:t>
            </a:r>
            <a:r>
              <a:rPr lang="ru-RU" sz="1200" dirty="0" err="1"/>
              <a:t>інвалідності</a:t>
            </a: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dirty="0"/>
              <a:t>                    </a:t>
            </a:r>
            <a:r>
              <a:rPr lang="ru-RU" sz="1200" b="1" dirty="0"/>
              <a:t>Доступ до державних </a:t>
            </a:r>
            <a:r>
              <a:rPr lang="ru-RU" sz="1200" b="1" dirty="0" err="1"/>
              <a:t>реєстрів</a:t>
            </a:r>
            <a:r>
              <a:rPr lang="ru-RU" sz="1200" dirty="0"/>
              <a:t> (</a:t>
            </a:r>
            <a:r>
              <a:rPr lang="ru-RU" sz="1200" dirty="0" err="1"/>
              <a:t>охорона</a:t>
            </a:r>
            <a:r>
              <a:rPr lang="ru-RU" sz="1200" dirty="0"/>
              <a:t> здоров'я, </a:t>
            </a:r>
            <a:r>
              <a:rPr lang="ru-RU" sz="1200" dirty="0" err="1"/>
              <a:t>судова</a:t>
            </a:r>
            <a:r>
              <a:rPr lang="ru-RU" sz="1200" dirty="0"/>
              <a:t> система, </a:t>
            </a:r>
            <a:r>
              <a:rPr lang="ru-RU" sz="1200" dirty="0" err="1"/>
              <a:t>слідчі</a:t>
            </a:r>
            <a:r>
              <a:rPr lang="ru-RU" sz="1200" dirty="0"/>
              <a:t> </a:t>
            </a:r>
            <a:r>
              <a:rPr lang="ru-RU" sz="1200" dirty="0" err="1"/>
              <a:t>органи</a:t>
            </a:r>
            <a:r>
              <a:rPr lang="ru-RU" sz="1200" dirty="0"/>
              <a:t>). </a:t>
            </a:r>
            <a:r>
              <a:rPr lang="ru-RU" sz="1200" b="1" dirty="0" err="1"/>
              <a:t>Стабільність</a:t>
            </a:r>
            <a:r>
              <a:rPr lang="ru-RU" sz="1200" b="1" dirty="0"/>
              <a:t> </a:t>
            </a:r>
            <a:r>
              <a:rPr lang="ru-RU" sz="1200" b="1" dirty="0" err="1"/>
              <a:t>роботи</a:t>
            </a:r>
            <a:r>
              <a:rPr lang="ru-RU" sz="1200" dirty="0"/>
              <a:t>, </a:t>
            </a:r>
            <a:r>
              <a:rPr lang="ru-RU" sz="1200" dirty="0" err="1"/>
              <a:t>незалежна</a:t>
            </a:r>
            <a:r>
              <a:rPr lang="ru-RU" sz="1200" dirty="0"/>
              <a:t> </a:t>
            </a:r>
            <a:r>
              <a:rPr lang="ru-RU" sz="1200" dirty="0" err="1"/>
              <a:t>від</a:t>
            </a:r>
            <a:r>
              <a:rPr lang="ru-RU" sz="1200" dirty="0"/>
              <a:t> </a:t>
            </a:r>
            <a:r>
              <a:rPr lang="ru-RU" sz="1200" dirty="0" err="1"/>
              <a:t>грантів</a:t>
            </a: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b="1" dirty="0"/>
              <a:t>                   Тривалий </a:t>
            </a:r>
            <a:r>
              <a:rPr lang="ru-RU" sz="1200" b="1" dirty="0" err="1"/>
              <a:t>супровід</a:t>
            </a:r>
            <a:r>
              <a:rPr lang="ru-RU" sz="1200" dirty="0"/>
              <a:t> (</a:t>
            </a:r>
            <a:r>
              <a:rPr lang="ru-RU" sz="1200" dirty="0" err="1"/>
              <a:t>слідство</a:t>
            </a:r>
            <a:r>
              <a:rPr lang="ru-RU" sz="1200" dirty="0"/>
              <a:t>, </a:t>
            </a:r>
            <a:r>
              <a:rPr lang="ru-RU" sz="1200" dirty="0" err="1"/>
              <a:t>медичні</a:t>
            </a:r>
            <a:r>
              <a:rPr lang="ru-RU" sz="1200" dirty="0"/>
              <a:t> </a:t>
            </a:r>
            <a:r>
              <a:rPr lang="ru-RU" sz="1200" dirty="0" err="1"/>
              <a:t>історії,судові</a:t>
            </a:r>
            <a:r>
              <a:rPr lang="ru-RU" sz="1200" dirty="0"/>
              <a:t> </a:t>
            </a:r>
            <a:r>
              <a:rPr lang="ru-RU" sz="1200" dirty="0" err="1"/>
              <a:t>справи</a:t>
            </a:r>
            <a:r>
              <a:rPr lang="ru-RU" sz="1200" dirty="0"/>
              <a:t>).</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dirty="0"/>
              <a:t>                  </a:t>
            </a:r>
            <a:r>
              <a:rPr lang="ru-RU" sz="1200" dirty="0" err="1"/>
              <a:t>Виклики</a:t>
            </a:r>
            <a:r>
              <a:rPr lang="ru-RU" sz="1200" dirty="0"/>
              <a:t>: </a:t>
            </a:r>
            <a:r>
              <a:rPr lang="ru-RU" sz="1200" b="1" dirty="0" err="1"/>
              <a:t>Бюрократичність</a:t>
            </a:r>
            <a:r>
              <a:rPr lang="ru-RU" sz="1200" b="1" dirty="0"/>
              <a:t> та </a:t>
            </a:r>
            <a:r>
              <a:rPr lang="ru-RU" sz="1200" b="1" dirty="0" err="1"/>
              <a:t>повільні</a:t>
            </a:r>
            <a:r>
              <a:rPr lang="ru-RU" sz="1200" b="1" dirty="0"/>
              <a:t> </a:t>
            </a:r>
            <a:r>
              <a:rPr lang="ru-RU" sz="1200" b="1" dirty="0" err="1"/>
              <a:t>процеси</a:t>
            </a:r>
            <a:r>
              <a:rPr lang="ru-RU" sz="1200" dirty="0"/>
              <a:t> (</a:t>
            </a:r>
            <a:r>
              <a:rPr lang="ru-RU" sz="1200" dirty="0" err="1"/>
              <a:t>довгі</a:t>
            </a:r>
            <a:r>
              <a:rPr lang="ru-RU" sz="1200" dirty="0"/>
              <a:t> строки </a:t>
            </a:r>
            <a:r>
              <a:rPr lang="ru-RU" sz="1200" dirty="0" err="1"/>
              <a:t>довідок</a:t>
            </a:r>
            <a:r>
              <a:rPr lang="ru-RU" sz="1200" dirty="0"/>
              <a:t>, </a:t>
            </a:r>
            <a:r>
              <a:rPr lang="ru-RU" sz="1200" dirty="0" err="1"/>
              <a:t>експертиз</a:t>
            </a:r>
            <a:r>
              <a:rPr lang="ru-RU" sz="1200" dirty="0"/>
              <a:t>, </a:t>
            </a:r>
            <a:r>
              <a:rPr lang="ru-RU" sz="1200" dirty="0" err="1"/>
              <a:t>судових</a:t>
            </a:r>
            <a:r>
              <a:rPr lang="ru-RU" sz="1200" dirty="0"/>
              <a:t> справ). </a:t>
            </a:r>
            <a:r>
              <a:rPr lang="ru-RU" sz="1200" b="1" dirty="0" err="1"/>
              <a:t>Низька</a:t>
            </a:r>
            <a:r>
              <a:rPr lang="ru-RU" sz="1200" b="1" dirty="0"/>
              <a:t> </a:t>
            </a:r>
            <a:r>
              <a:rPr lang="ru-RU" sz="1200" b="1" dirty="0" err="1"/>
              <a:t>довіра</a:t>
            </a:r>
            <a:r>
              <a:rPr lang="ru-RU" sz="1200" b="1" dirty="0"/>
              <a:t> </a:t>
            </a:r>
            <a:r>
              <a:rPr lang="ru-RU" sz="1200" b="1" dirty="0" err="1"/>
              <a:t>клієнтів</a:t>
            </a:r>
            <a:r>
              <a:rPr lang="ru-RU" sz="1200" dirty="0"/>
              <a:t>, страх </a:t>
            </a:r>
            <a:r>
              <a:rPr lang="ru-RU" sz="1200" dirty="0" err="1"/>
              <a:t>мобілізації</a:t>
            </a:r>
            <a:r>
              <a:rPr lang="ru-RU" sz="1200" dirty="0"/>
              <a:t> </a:t>
            </a:r>
            <a:r>
              <a:rPr lang="ru-RU" sz="1200" dirty="0" err="1"/>
              <a:t>або</a:t>
            </a:r>
            <a:r>
              <a:rPr lang="ru-RU" sz="1200" dirty="0"/>
              <a:t> </a:t>
            </a:r>
            <a:r>
              <a:rPr lang="ru-RU" sz="1200" dirty="0" err="1"/>
              <a:t>повторних</a:t>
            </a:r>
            <a:r>
              <a:rPr lang="ru-RU" sz="1200" dirty="0"/>
              <a:t> </a:t>
            </a:r>
            <a:r>
              <a:rPr lang="ru-RU" sz="1200" dirty="0" err="1"/>
              <a:t>допитів</a:t>
            </a:r>
            <a:r>
              <a:rPr lang="ru-RU" sz="1200" dirty="0"/>
              <a:t>, </a:t>
            </a:r>
            <a:r>
              <a:rPr lang="ru-RU" sz="1200" dirty="0" err="1"/>
              <a:t>стигматизації</a:t>
            </a: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dirty="0"/>
              <a:t>                                  </a:t>
            </a:r>
            <a:r>
              <a:rPr lang="ru-RU" sz="1200" b="1" dirty="0" err="1"/>
              <a:t>Обмеженість</a:t>
            </a:r>
            <a:r>
              <a:rPr lang="ru-RU" sz="1200" b="1" dirty="0"/>
              <a:t> </a:t>
            </a:r>
            <a:r>
              <a:rPr lang="ru-RU" sz="1200" b="1" dirty="0" err="1"/>
              <a:t>ресурсів</a:t>
            </a:r>
            <a:r>
              <a:rPr lang="ru-RU" sz="1200" dirty="0"/>
              <a:t>: </a:t>
            </a:r>
            <a:r>
              <a:rPr lang="ru-RU" sz="1200" dirty="0" err="1"/>
              <a:t>житло</a:t>
            </a:r>
            <a:r>
              <a:rPr lang="ru-RU" sz="1200" dirty="0"/>
              <a:t>, </a:t>
            </a:r>
            <a:r>
              <a:rPr lang="ru-RU" sz="1200" dirty="0" err="1"/>
              <a:t>реабілітація</a:t>
            </a:r>
            <a:r>
              <a:rPr lang="ru-RU" sz="1200" dirty="0"/>
              <a:t>, </a:t>
            </a:r>
            <a:r>
              <a:rPr lang="ru-RU" sz="1200" dirty="0" err="1"/>
              <a:t>психотерапія</a:t>
            </a:r>
            <a:r>
              <a:rPr lang="ru-RU" sz="1200" dirty="0"/>
              <a:t> — поза мандатом. </a:t>
            </a:r>
            <a:r>
              <a:rPr lang="uk-UA" sz="1200" b="1" dirty="0"/>
              <a:t>Низька заробітна плата фахівців </a:t>
            </a:r>
            <a:r>
              <a:rPr lang="uk-UA" sz="1200" dirty="0"/>
              <a:t>(соціальні працівники, психологи) через «стару» тарифікацію </a:t>
            </a: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396034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i="1" dirty="0"/>
              <a:t>Коментар:  Переваги: </a:t>
            </a:r>
            <a:r>
              <a:rPr lang="ru-RU" sz="1200" b="1" i="1" dirty="0" err="1"/>
              <a:t>Гнучкість</a:t>
            </a:r>
            <a:r>
              <a:rPr lang="ru-RU" sz="1200" b="1" i="1" dirty="0"/>
              <a:t> і </a:t>
            </a:r>
            <a:r>
              <a:rPr lang="ru-RU" sz="1200" b="1" i="1" dirty="0" err="1"/>
              <a:t>швидкість</a:t>
            </a:r>
            <a:r>
              <a:rPr lang="ru-RU" sz="1200" b="1" i="1" dirty="0"/>
              <a:t> </a:t>
            </a:r>
            <a:r>
              <a:rPr lang="ru-RU" sz="1200" b="1" i="1" dirty="0" err="1"/>
              <a:t>реагування</a:t>
            </a:r>
            <a:r>
              <a:rPr lang="ru-RU" sz="1200" i="1" dirty="0"/>
              <a:t> (</a:t>
            </a:r>
            <a:r>
              <a:rPr lang="ru-RU" sz="1200" i="1" dirty="0" err="1"/>
              <a:t>психологічна</a:t>
            </a:r>
            <a:r>
              <a:rPr lang="ru-RU" sz="1200" i="1" dirty="0"/>
              <a:t>, </a:t>
            </a:r>
            <a:r>
              <a:rPr lang="ru-RU" sz="1200" i="1" dirty="0" err="1"/>
              <a:t>гуманітарна</a:t>
            </a:r>
            <a:r>
              <a:rPr lang="ru-RU" sz="1200" i="1" dirty="0"/>
              <a:t>, </a:t>
            </a:r>
            <a:r>
              <a:rPr lang="ru-RU" sz="1200" i="1" dirty="0" err="1"/>
              <a:t>соціальна</a:t>
            </a:r>
            <a:r>
              <a:rPr lang="ru-RU" sz="1200" i="1" dirty="0"/>
              <a:t> </a:t>
            </a:r>
            <a:r>
              <a:rPr lang="ru-RU" sz="1200" i="1" dirty="0" err="1"/>
              <a:t>допомога</a:t>
            </a:r>
            <a:r>
              <a:rPr lang="ru-RU" sz="1200" i="1" dirty="0"/>
              <a:t>). </a:t>
            </a:r>
            <a:r>
              <a:rPr lang="ru-RU" sz="1200" b="1" i="1" dirty="0" err="1"/>
              <a:t>Наявна</a:t>
            </a:r>
            <a:r>
              <a:rPr lang="ru-RU" sz="1200" b="1" i="1" dirty="0"/>
              <a:t> </a:t>
            </a:r>
            <a:r>
              <a:rPr lang="ru-RU" sz="1200" b="1" i="1" dirty="0" err="1"/>
              <a:t>експертиза</a:t>
            </a:r>
            <a:r>
              <a:rPr lang="ru-RU" sz="1200" b="1" i="1" dirty="0"/>
              <a:t> у </a:t>
            </a:r>
            <a:r>
              <a:rPr lang="ru-RU" sz="1200" b="1" i="1" dirty="0" err="1"/>
              <a:t>травмі</a:t>
            </a:r>
            <a:r>
              <a:rPr lang="ru-RU" sz="1200" b="1" i="1" dirty="0"/>
              <a:t> полону, </a:t>
            </a:r>
            <a:r>
              <a:rPr lang="ru-RU" sz="1200" b="1" i="1" dirty="0" err="1"/>
              <a:t>тортурах</a:t>
            </a:r>
            <a:r>
              <a:rPr lang="ru-RU" sz="1200" b="1" i="1" dirty="0"/>
              <a:t>, СНПК</a:t>
            </a:r>
            <a:r>
              <a:rPr lang="ru-RU" sz="1200" i="1" dirty="0"/>
              <a:t> (</a:t>
            </a:r>
            <a:r>
              <a:rPr lang="ru-RU" sz="1200" i="1" dirty="0" err="1"/>
              <a:t>Блакитний</a:t>
            </a:r>
            <a:r>
              <a:rPr lang="ru-RU" sz="1200" i="1" dirty="0"/>
              <a:t> птах, ХПГ, СЕМА, </a:t>
            </a:r>
            <a:r>
              <a:rPr lang="ru-RU" sz="1200" i="1" dirty="0" err="1"/>
              <a:t>Нумо</a:t>
            </a:r>
            <a:r>
              <a:rPr lang="ru-RU" sz="1200" i="1" dirty="0"/>
              <a:t> </a:t>
            </a:r>
            <a:r>
              <a:rPr lang="ru-RU" sz="1200" i="1" dirty="0" err="1"/>
              <a:t>сестри</a:t>
            </a:r>
            <a:r>
              <a:rPr lang="ru-RU" sz="1200" i="1" dirty="0"/>
              <a:t>,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i="1" dirty="0" err="1"/>
              <a:t>Польська</a:t>
            </a:r>
            <a:r>
              <a:rPr lang="ru-RU" sz="1200" i="1" dirty="0"/>
              <a:t> </a:t>
            </a:r>
            <a:r>
              <a:rPr lang="ru-RU" sz="1200" i="1" dirty="0" err="1"/>
              <a:t>гуманітарна</a:t>
            </a:r>
            <a:r>
              <a:rPr lang="ru-RU" sz="1200" i="1" dirty="0"/>
              <a:t> </a:t>
            </a:r>
            <a:r>
              <a:rPr lang="ru-RU" sz="1200" i="1" dirty="0" err="1"/>
              <a:t>акція</a:t>
            </a:r>
            <a:r>
              <a:rPr lang="ru-RU" sz="1200" i="1" dirty="0"/>
              <a:t>).  І</a:t>
            </a:r>
            <a:r>
              <a:rPr lang="uk-UA" i="1" dirty="0" err="1"/>
              <a:t>ндивідуальний</a:t>
            </a:r>
            <a:r>
              <a:rPr lang="uk-UA" i="1" dirty="0"/>
              <a:t> підхід враховуючи </a:t>
            </a:r>
            <a:r>
              <a:rPr lang="uk-UA" i="1" dirty="0" err="1"/>
              <a:t>психотравму</a:t>
            </a:r>
            <a:r>
              <a:rPr lang="uk-UA" i="1" dirty="0"/>
              <a:t>. Наприклад, має бути індивідуальне психологічне консультування, методи фізіотерапії при реабілітації, тощо.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i="1" dirty="0"/>
              <a:t>Комплексність допомоги – це мається на увазі діяльність ГО «Блакитний птах», які надають комплексну підтримку в межах однієї організації (юрист, психолог, медична реабілітація).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i="1" dirty="0"/>
              <a:t>Центр БПД, ХПГ – </a:t>
            </a:r>
            <a:r>
              <a:rPr lang="ru-RU" sz="1200" i="1" dirty="0" err="1"/>
              <a:t>надають</a:t>
            </a:r>
            <a:r>
              <a:rPr lang="ru-RU" sz="1200" i="1" dirty="0"/>
              <a:t> </a:t>
            </a:r>
            <a:r>
              <a:rPr lang="ru-RU" sz="1200" i="1" dirty="0" err="1"/>
              <a:t>комплексну</a:t>
            </a:r>
            <a:r>
              <a:rPr lang="ru-RU" sz="1200" i="1" dirty="0"/>
              <a:t> </a:t>
            </a:r>
            <a:r>
              <a:rPr lang="ru-RU" sz="1200" i="1" dirty="0" err="1"/>
              <a:t>юридичну</a:t>
            </a:r>
            <a:r>
              <a:rPr lang="ru-RU" sz="1200" i="1" dirty="0"/>
              <a:t> </a:t>
            </a:r>
            <a:r>
              <a:rPr lang="ru-RU" sz="1200" i="1" dirty="0" err="1"/>
              <a:t>допомогу</a:t>
            </a:r>
            <a:r>
              <a:rPr lang="ru-RU" sz="1200" i="1" dirty="0"/>
              <a:t>.</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i="1"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i="1" dirty="0" err="1"/>
              <a:t>Виклики</a:t>
            </a:r>
            <a:r>
              <a:rPr lang="ru-RU" sz="1200" i="1" dirty="0"/>
              <a:t>:   </a:t>
            </a:r>
            <a:r>
              <a:rPr lang="ru-RU" sz="1200" b="1" i="1" dirty="0" err="1"/>
              <a:t>Залежність</a:t>
            </a:r>
            <a:r>
              <a:rPr lang="ru-RU" sz="1200" b="1" i="1" dirty="0"/>
              <a:t> </a:t>
            </a:r>
            <a:r>
              <a:rPr lang="ru-RU" sz="1200" b="1" i="1" dirty="0" err="1"/>
              <a:t>від</a:t>
            </a:r>
            <a:r>
              <a:rPr lang="ru-RU" sz="1200" b="1" i="1" dirty="0"/>
              <a:t> </a:t>
            </a:r>
            <a:r>
              <a:rPr lang="ru-RU" sz="1200" b="1" i="1" dirty="0" err="1"/>
              <a:t>грантів</a:t>
            </a:r>
            <a:r>
              <a:rPr lang="ru-RU" sz="1200" b="1" i="1" dirty="0"/>
              <a:t> і </a:t>
            </a:r>
            <a:r>
              <a:rPr lang="ru-RU" sz="1200" b="1" i="1" dirty="0" err="1"/>
              <a:t>проєктів</a:t>
            </a:r>
            <a:r>
              <a:rPr lang="ru-RU" sz="1200" b="1" i="1" dirty="0"/>
              <a:t> </a:t>
            </a:r>
            <a:r>
              <a:rPr lang="ru-RU" sz="1200" b="0" i="1" dirty="0"/>
              <a:t>(р</a:t>
            </a:r>
            <a:r>
              <a:rPr lang="ru-RU" sz="1200" i="1" dirty="0"/>
              <a:t>обота </a:t>
            </a:r>
            <a:r>
              <a:rPr lang="ru-RU" sz="1200" i="1" dirty="0" err="1"/>
              <a:t>може</a:t>
            </a:r>
            <a:r>
              <a:rPr lang="ru-RU" sz="1200" i="1" dirty="0"/>
              <a:t> </a:t>
            </a:r>
            <a:r>
              <a:rPr lang="ru-RU" sz="1200" i="1" dirty="0" err="1"/>
              <a:t>зупинитися</a:t>
            </a:r>
            <a:r>
              <a:rPr lang="ru-RU" sz="1200" i="1" dirty="0"/>
              <a:t>, </a:t>
            </a:r>
            <a:r>
              <a:rPr lang="ru-RU" sz="1200" i="1" dirty="0" err="1"/>
              <a:t>якщо</a:t>
            </a:r>
            <a:r>
              <a:rPr lang="ru-RU" sz="1200" i="1" dirty="0"/>
              <a:t> </a:t>
            </a:r>
            <a:r>
              <a:rPr lang="ru-RU" sz="1200" i="1" dirty="0" err="1"/>
              <a:t>закінчується</a:t>
            </a:r>
            <a:r>
              <a:rPr lang="ru-RU" sz="1200" i="1" dirty="0"/>
              <a:t> </a:t>
            </a:r>
            <a:r>
              <a:rPr lang="ru-RU" sz="1200" i="1" dirty="0" err="1"/>
              <a:t>фінансування</a:t>
            </a:r>
            <a:r>
              <a:rPr lang="ru-RU" sz="1200" i="1" dirty="0"/>
              <a:t>. Часто </a:t>
            </a:r>
            <a:r>
              <a:rPr lang="ru-RU" sz="1200" i="1" dirty="0" err="1"/>
              <a:t>немає</a:t>
            </a:r>
            <a:r>
              <a:rPr lang="ru-RU" sz="1200" i="1" dirty="0"/>
              <a:t> </a:t>
            </a:r>
            <a:r>
              <a:rPr lang="ru-RU" sz="1200" i="1" dirty="0" err="1"/>
              <a:t>можливості</a:t>
            </a:r>
            <a:r>
              <a:rPr lang="ru-RU" sz="1200" i="1" dirty="0"/>
              <a:t> </a:t>
            </a:r>
            <a:r>
              <a:rPr lang="ru-RU" sz="1200" i="1" dirty="0" err="1"/>
              <a:t>планувати</a:t>
            </a:r>
            <a:r>
              <a:rPr lang="ru-RU" sz="1200" i="1" dirty="0"/>
              <a:t> </a:t>
            </a:r>
            <a:r>
              <a:rPr lang="ru-RU" sz="1200" i="1" dirty="0" err="1"/>
              <a:t>довгострокову</a:t>
            </a:r>
            <a:r>
              <a:rPr lang="ru-RU" sz="1200" i="1" dirty="0"/>
              <a:t> </a:t>
            </a:r>
            <a:r>
              <a:rPr lang="ru-RU" sz="1200" i="1" dirty="0" err="1"/>
              <a:t>підтримку</a:t>
            </a:r>
            <a:r>
              <a:rPr lang="ru-RU" sz="1200" i="1" dirty="0"/>
              <a:t>).</a:t>
            </a:r>
          </a:p>
          <a:p>
            <a:r>
              <a:rPr lang="ru-RU" sz="1200" b="1" i="1" dirty="0" err="1"/>
              <a:t>Обмежені</a:t>
            </a:r>
            <a:r>
              <a:rPr lang="ru-RU" sz="1200" b="1" i="1" dirty="0"/>
              <a:t> </a:t>
            </a:r>
            <a:r>
              <a:rPr lang="ru-RU" sz="1200" b="1" i="1" dirty="0" err="1"/>
              <a:t>можливості</a:t>
            </a:r>
            <a:r>
              <a:rPr lang="ru-RU" sz="1200" b="1" i="1" dirty="0"/>
              <a:t> </a:t>
            </a:r>
            <a:r>
              <a:rPr lang="ru-RU" sz="1200" b="1" i="1" dirty="0" err="1"/>
              <a:t>надання</a:t>
            </a:r>
            <a:r>
              <a:rPr lang="ru-RU" sz="1200" b="1" i="1" dirty="0"/>
              <a:t> дорогих </a:t>
            </a:r>
            <a:r>
              <a:rPr lang="ru-RU" sz="1200" b="1" i="1" dirty="0" err="1"/>
              <a:t>послуг</a:t>
            </a:r>
            <a:r>
              <a:rPr lang="ru-RU" sz="1200" b="1" i="1" dirty="0"/>
              <a:t> </a:t>
            </a:r>
            <a:r>
              <a:rPr lang="ru-RU" sz="1200" i="1" dirty="0"/>
              <a:t>(</a:t>
            </a:r>
            <a:r>
              <a:rPr lang="ru-RU" sz="1200" i="1" dirty="0" err="1"/>
              <a:t>стоматологія</a:t>
            </a:r>
            <a:r>
              <a:rPr lang="ru-RU" sz="1200" i="1" dirty="0"/>
              <a:t>, </a:t>
            </a:r>
            <a:r>
              <a:rPr lang="ru-RU" sz="1200" i="1" dirty="0" err="1"/>
              <a:t>довготривале</a:t>
            </a:r>
            <a:r>
              <a:rPr lang="ru-RU" sz="1200" i="1" dirty="0"/>
              <a:t> </a:t>
            </a:r>
            <a:r>
              <a:rPr lang="ru-RU" sz="1200" i="1" dirty="0" err="1"/>
              <a:t>лікування</a:t>
            </a:r>
            <a:r>
              <a:rPr lang="ru-RU" sz="1200" i="1" dirty="0"/>
              <a:t>, </a:t>
            </a:r>
            <a:r>
              <a:rPr lang="ru-RU" sz="1200" i="1" dirty="0" err="1"/>
              <a:t>дороговартісні</a:t>
            </a:r>
            <a:r>
              <a:rPr lang="ru-RU" sz="1200" i="1" dirty="0"/>
              <a:t> </a:t>
            </a:r>
            <a:r>
              <a:rPr lang="ru-RU" sz="1200" i="1" dirty="0" err="1"/>
              <a:t>операції</a:t>
            </a:r>
            <a:r>
              <a:rPr lang="ru-RU" sz="1200" i="1" dirty="0"/>
              <a:t>, </a:t>
            </a:r>
            <a:r>
              <a:rPr lang="ru-RU" sz="1200" i="1" dirty="0" err="1"/>
              <a:t>реабілітація</a:t>
            </a:r>
            <a:r>
              <a:rPr lang="ru-RU" sz="1200" i="1" dirty="0"/>
              <a:t>, </a:t>
            </a:r>
            <a:r>
              <a:rPr lang="ru-RU" sz="1200" i="1" dirty="0" err="1"/>
              <a:t>житло</a:t>
            </a:r>
            <a:r>
              <a:rPr lang="ru-RU" sz="1200" i="1" dirty="0"/>
              <a:t>). </a:t>
            </a:r>
            <a:r>
              <a:rPr lang="ru-RU" sz="1200" b="1" i="1" dirty="0" err="1"/>
              <a:t>Перевантаженість</a:t>
            </a:r>
            <a:r>
              <a:rPr lang="ru-RU" sz="1200" b="1" i="1" dirty="0"/>
              <a:t> персоналу, </a:t>
            </a:r>
            <a:r>
              <a:rPr lang="ru-RU" sz="1200" b="1" i="1" dirty="0" err="1"/>
              <a:t>вигорання</a:t>
            </a:r>
            <a:endParaRPr lang="ru-RU" sz="1200" b="1" i="1"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i="1" dirty="0"/>
              <a:t>(у НУО </a:t>
            </a:r>
            <a:r>
              <a:rPr lang="ru-RU" sz="1200" i="1" dirty="0" err="1"/>
              <a:t>дуже</a:t>
            </a:r>
            <a:r>
              <a:rPr lang="ru-RU" sz="1200" i="1" dirty="0"/>
              <a:t> </a:t>
            </a:r>
            <a:r>
              <a:rPr lang="ru-RU" sz="1200" i="1" dirty="0" err="1"/>
              <a:t>багато</a:t>
            </a:r>
            <a:r>
              <a:rPr lang="ru-RU" sz="1200" i="1" dirty="0"/>
              <a:t> </a:t>
            </a:r>
            <a:r>
              <a:rPr lang="ru-RU" sz="1200" i="1" dirty="0" err="1"/>
              <a:t>важких</a:t>
            </a:r>
            <a:r>
              <a:rPr lang="ru-RU" sz="1200" i="1" dirty="0"/>
              <a:t> </a:t>
            </a:r>
            <a:r>
              <a:rPr lang="ru-RU" sz="1200" i="1" dirty="0" err="1"/>
              <a:t>кейсів</a:t>
            </a:r>
            <a:r>
              <a:rPr lang="ru-RU" sz="1200" i="1" dirty="0"/>
              <a:t>, особливо </a:t>
            </a:r>
            <a:r>
              <a:rPr lang="ru-RU" sz="1200" i="1" dirty="0" err="1"/>
              <a:t>після</a:t>
            </a:r>
            <a:r>
              <a:rPr lang="ru-RU" sz="1200" i="1" dirty="0"/>
              <a:t> полону/СНПК, тому </a:t>
            </a:r>
            <a:r>
              <a:rPr lang="ru-RU" sz="1200" i="1" dirty="0" err="1"/>
              <a:t>вигорання</a:t>
            </a:r>
            <a:r>
              <a:rPr lang="ru-RU" sz="1200" i="1" dirty="0"/>
              <a:t> – системна проблема). </a:t>
            </a:r>
            <a:r>
              <a:rPr lang="ru-RU" sz="1200" b="1" i="1" dirty="0" err="1"/>
              <a:t>Можливе</a:t>
            </a:r>
            <a:r>
              <a:rPr lang="ru-RU" sz="1200" b="1" i="1" dirty="0"/>
              <a:t> </a:t>
            </a:r>
            <a:r>
              <a:rPr lang="ru-RU" sz="1200" b="1" i="1" dirty="0" err="1"/>
              <a:t>дублювання</a:t>
            </a:r>
            <a:r>
              <a:rPr lang="ru-RU" sz="1200" b="1" i="1" dirty="0"/>
              <a:t> </a:t>
            </a:r>
            <a:r>
              <a:rPr lang="ru-RU" sz="1200" b="1" i="1" dirty="0" err="1"/>
              <a:t>послуг</a:t>
            </a:r>
            <a:r>
              <a:rPr lang="ru-RU" sz="1200" b="1" i="1" dirty="0"/>
              <a:t> </a:t>
            </a:r>
            <a:r>
              <a:rPr lang="ru-RU" sz="1200" i="1" dirty="0"/>
              <a:t>через </a:t>
            </a:r>
            <a:r>
              <a:rPr lang="ru-RU" sz="1200" i="1" dirty="0" err="1"/>
              <a:t>широку</a:t>
            </a:r>
            <a:r>
              <a:rPr lang="ru-RU" sz="1200" i="1" dirty="0"/>
              <a:t> </a:t>
            </a:r>
            <a:r>
              <a:rPr lang="ru-RU" sz="1200" i="1" dirty="0" err="1"/>
              <a:t>цільову</a:t>
            </a:r>
            <a:r>
              <a:rPr lang="ru-RU" sz="1200" i="1" dirty="0"/>
              <a:t> </a:t>
            </a:r>
            <a:r>
              <a:rPr lang="ru-RU" sz="1200" i="1" dirty="0" err="1"/>
              <a:t>аудиторію</a:t>
            </a:r>
            <a:r>
              <a:rPr lang="ru-RU" sz="1200" i="1" dirty="0"/>
              <a:t> та </a:t>
            </a:r>
            <a:r>
              <a:rPr lang="ru-RU" sz="1200" i="1" dirty="0" err="1"/>
              <a:t>відсутність</a:t>
            </a:r>
            <a:r>
              <a:rPr lang="ru-RU" sz="1200" i="1" dirty="0"/>
              <a:t>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ru-RU" sz="1200" i="1" dirty="0" err="1"/>
              <a:t>чіткого</a:t>
            </a:r>
            <a:r>
              <a:rPr lang="ru-RU" sz="1200" i="1" dirty="0"/>
              <a:t> </a:t>
            </a:r>
            <a:r>
              <a:rPr lang="ru-RU" sz="1200" i="1" dirty="0" err="1"/>
              <a:t>визначення</a:t>
            </a:r>
            <a:r>
              <a:rPr lang="ru-RU" sz="1200" i="1" dirty="0"/>
              <a:t> </a:t>
            </a:r>
            <a:r>
              <a:rPr lang="ru-RU" sz="1200" i="1" dirty="0" err="1"/>
              <a:t>категорії</a:t>
            </a:r>
            <a:r>
              <a:rPr lang="ru-RU" sz="1200" i="1" dirty="0"/>
              <a:t> “</a:t>
            </a:r>
            <a:r>
              <a:rPr lang="ru-RU" sz="1200" i="1" dirty="0" err="1"/>
              <a:t>цивільні</a:t>
            </a:r>
            <a:r>
              <a:rPr lang="ru-RU" sz="1200" i="1" dirty="0"/>
              <a:t> </a:t>
            </a:r>
            <a:r>
              <a:rPr lang="ru-RU" sz="1200" i="1" dirty="0" err="1"/>
              <a:t>потерпілі</a:t>
            </a:r>
            <a:r>
              <a:rPr lang="ru-RU" sz="1200" i="1" dirty="0"/>
              <a:t> </a:t>
            </a:r>
            <a:r>
              <a:rPr lang="ru-RU" sz="1200" i="1" dirty="0" err="1"/>
              <a:t>від</a:t>
            </a:r>
            <a:r>
              <a:rPr lang="ru-RU" sz="1200" i="1" dirty="0"/>
              <a:t> </a:t>
            </a:r>
            <a:r>
              <a:rPr lang="ru-RU" sz="1200" i="1" dirty="0" err="1"/>
              <a:t>воєнних</a:t>
            </a:r>
            <a:r>
              <a:rPr lang="ru-RU" sz="1200" i="1" dirty="0"/>
              <a:t> </a:t>
            </a:r>
            <a:r>
              <a:rPr lang="ru-RU" sz="1200" i="1" dirty="0" err="1"/>
              <a:t>злочинів</a:t>
            </a:r>
            <a:r>
              <a:rPr lang="ru-RU" sz="1200" i="1" dirty="0"/>
              <a:t>”. А </a:t>
            </a:r>
            <a:r>
              <a:rPr lang="ru-RU" sz="1200" i="1" dirty="0" err="1"/>
              <a:t>відтак</a:t>
            </a:r>
            <a:r>
              <a:rPr lang="ru-RU" sz="1200" b="0" i="1" dirty="0"/>
              <a:t>, </a:t>
            </a:r>
            <a:r>
              <a:rPr lang="ru-RU" sz="1200" b="0" i="1" dirty="0" err="1"/>
              <a:t>відсутність</a:t>
            </a:r>
            <a:r>
              <a:rPr lang="ru-RU" sz="1200" b="0" i="1" dirty="0"/>
              <a:t> </a:t>
            </a:r>
            <a:r>
              <a:rPr lang="ru-RU" sz="1200" b="0" i="1" dirty="0" err="1"/>
              <a:t>єдиного</a:t>
            </a:r>
            <a:r>
              <a:rPr lang="ru-RU" sz="1200" b="0" i="1" dirty="0"/>
              <a:t> маршруту для цивільних</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i="1" dirty="0"/>
          </a:p>
          <a:p>
            <a:endParaRPr lang="ru-RU" sz="1200" i="1" dirty="0"/>
          </a:p>
          <a:p>
            <a:endParaRPr lang="ru-RU" sz="1200" i="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i="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sz="1200"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770049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i="1" dirty="0"/>
              <a:t>Коментар</a:t>
            </a:r>
            <a:r>
              <a:rPr lang="uk-UA" b="0" i="0" dirty="0"/>
              <a:t>: </a:t>
            </a:r>
            <a:r>
              <a:rPr lang="ru-RU" b="1" i="0" dirty="0" err="1"/>
              <a:t>Головний</a:t>
            </a:r>
            <a:r>
              <a:rPr lang="ru-RU" b="1" i="0" dirty="0"/>
              <a:t> </a:t>
            </a:r>
            <a:r>
              <a:rPr lang="ru-RU" b="1" i="0" dirty="0" err="1"/>
              <a:t>висновок</a:t>
            </a:r>
            <a:r>
              <a:rPr lang="ru-RU" b="1" i="0" dirty="0"/>
              <a:t> </a:t>
            </a:r>
            <a:r>
              <a:rPr lang="ru-RU" b="0" i="0" dirty="0"/>
              <a:t>- </a:t>
            </a:r>
            <a:r>
              <a:rPr lang="ru-RU" b="0" i="0" dirty="0" err="1"/>
              <a:t>потрібно</a:t>
            </a:r>
            <a:r>
              <a:rPr lang="ru-RU" b="0" i="0" dirty="0"/>
              <a:t> перейти </a:t>
            </a:r>
            <a:r>
              <a:rPr lang="ru-RU" b="0" i="0" dirty="0" err="1"/>
              <a:t>від</a:t>
            </a:r>
            <a:r>
              <a:rPr lang="ru-RU" b="0" i="0" dirty="0"/>
              <a:t> </a:t>
            </a:r>
            <a:r>
              <a:rPr lang="ru-RU" b="0" i="0" dirty="0" err="1"/>
              <a:t>неформальних</a:t>
            </a:r>
            <a:r>
              <a:rPr lang="ru-RU" b="0" i="0" dirty="0"/>
              <a:t> </a:t>
            </a:r>
            <a:r>
              <a:rPr lang="ru-RU" b="0" i="0" dirty="0" err="1"/>
              <a:t>контактів</a:t>
            </a:r>
            <a:r>
              <a:rPr lang="ru-RU" b="0" i="0" dirty="0"/>
              <a:t> до </a:t>
            </a:r>
            <a:r>
              <a:rPr lang="ru-RU" b="0" i="0" dirty="0" err="1"/>
              <a:t>чітко</a:t>
            </a:r>
            <a:r>
              <a:rPr lang="ru-RU" b="0" i="0" dirty="0"/>
              <a:t> </a:t>
            </a:r>
            <a:r>
              <a:rPr lang="ru-RU" b="0" i="0" dirty="0" err="1"/>
              <a:t>прописаних</a:t>
            </a:r>
            <a:r>
              <a:rPr lang="ru-RU" b="0" i="0" dirty="0"/>
              <a:t>, </a:t>
            </a:r>
            <a:r>
              <a:rPr lang="ru-RU" b="0" i="0" dirty="0" err="1"/>
              <a:t>сталих</a:t>
            </a:r>
            <a:r>
              <a:rPr lang="ru-RU" b="0" i="0" dirty="0"/>
              <a:t> </a:t>
            </a:r>
            <a:r>
              <a:rPr lang="ru-RU" b="0" i="0" dirty="0" err="1"/>
              <a:t>механізмів</a:t>
            </a:r>
            <a:r>
              <a:rPr lang="ru-RU" b="0" i="0" dirty="0"/>
              <a:t> </a:t>
            </a:r>
            <a:r>
              <a:rPr lang="ru-RU" b="0" i="0" dirty="0" err="1"/>
              <a:t>взаємодії</a:t>
            </a:r>
            <a:r>
              <a:rPr lang="ru-RU" b="0" i="0" dirty="0"/>
              <a:t> та </a:t>
            </a:r>
            <a:r>
              <a:rPr lang="ru-RU" b="0" i="0" dirty="0" err="1"/>
              <a:t>перенаправлення</a:t>
            </a:r>
            <a:r>
              <a:rPr lang="ru-RU" b="0" i="0" dirty="0"/>
              <a:t>.</a:t>
            </a:r>
          </a:p>
          <a:p>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966254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i="1" dirty="0"/>
              <a:t>Коментар:</a:t>
            </a:r>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163413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5" name="Google Shape;195;p1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ru-RU"/>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5" name="Google Shape;105;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ru-RU"/>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i="1" dirty="0"/>
              <a:t>Участь у дослідженні взяли 5 осіб (з них </a:t>
            </a:r>
            <a:r>
              <a:rPr lang="uk-UA" sz="1200" b="0" i="1" u="none" strike="noStrike" cap="none" dirty="0">
                <a:solidFill>
                  <a:schemeClr val="dk1"/>
                </a:solidFill>
                <a:effectLst/>
                <a:latin typeface="Calibri"/>
                <a:ea typeface="Calibri"/>
                <a:cs typeface="Calibri"/>
                <a:sym typeface="Calibri"/>
              </a:rPr>
              <a:t>3 жінки і 2 чоловіка)</a:t>
            </a:r>
            <a:r>
              <a:rPr lang="uk-UA" i="1" dirty="0"/>
              <a:t>, віком від 21 до 50 років, які </a:t>
            </a:r>
            <a:r>
              <a:rPr lang="uk-UA" sz="1200" b="0" i="1" u="none" strike="noStrike" cap="none" dirty="0">
                <a:solidFill>
                  <a:schemeClr val="dk1"/>
                </a:solidFill>
                <a:effectLst/>
                <a:latin typeface="Calibri"/>
                <a:ea typeface="Calibri"/>
                <a:cs typeface="Calibri"/>
                <a:sym typeface="Calibri"/>
              </a:rPr>
              <a:t>постраждали внаслідок воєнних злочинів, зокрема зазнали жорстокого поводження під час окупації (у т. ч. незаконне утримання, побиття, СНПК) та стали свідками злочинних дій. Серед опитаних 3 респонденти є ВПО з Херсону та Херсонської області. На момент опитування всі проживали в Миколаєві та </a:t>
            </a:r>
            <a:r>
              <a:rPr lang="uk-UA" sz="1200" b="0" i="1" u="none" strike="noStrike" cap="none" dirty="0" err="1">
                <a:solidFill>
                  <a:schemeClr val="dk1"/>
                </a:solidFill>
                <a:effectLst/>
                <a:latin typeface="Calibri"/>
                <a:ea typeface="Calibri"/>
                <a:cs typeface="Calibri"/>
                <a:sym typeface="Calibri"/>
              </a:rPr>
              <a:t>Миколаєвській</a:t>
            </a:r>
            <a:r>
              <a:rPr lang="uk-UA" sz="1200" b="0" i="1" u="none" strike="noStrike" cap="none" dirty="0">
                <a:solidFill>
                  <a:schemeClr val="dk1"/>
                </a:solidFill>
                <a:effectLst/>
                <a:latin typeface="Calibri"/>
                <a:ea typeface="Calibri"/>
                <a:cs typeface="Calibri"/>
                <a:sym typeface="Calibri"/>
              </a:rPr>
              <a:t> області. </a:t>
            </a:r>
            <a:endParaRPr lang="ru-RU" i="1"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962264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ru-RU" dirty="0" err="1"/>
              <a:t>Коментар</a:t>
            </a:r>
            <a:r>
              <a:rPr lang="ru-RU" dirty="0"/>
              <a:t>: У </a:t>
            </a:r>
            <a:r>
              <a:rPr lang="ru-RU" dirty="0" err="1"/>
              <a:t>дослідженні</a:t>
            </a:r>
            <a:r>
              <a:rPr lang="ru-RU" dirty="0"/>
              <a:t> взяли участь 15 </a:t>
            </a:r>
            <a:r>
              <a:rPr lang="ru-RU" dirty="0" err="1"/>
              <a:t>стейкхолдерів</a:t>
            </a:r>
            <a:r>
              <a:rPr lang="ru-RU" dirty="0"/>
              <a:t>, </a:t>
            </a:r>
            <a:r>
              <a:rPr lang="uk-UA" sz="1200" b="0" i="0" u="none" strike="noStrike" cap="none" dirty="0">
                <a:solidFill>
                  <a:schemeClr val="dk1"/>
                </a:solidFill>
                <a:effectLst/>
                <a:latin typeface="Calibri"/>
                <a:ea typeface="Calibri"/>
                <a:cs typeface="Calibri"/>
                <a:sym typeface="Calibri"/>
              </a:rPr>
              <a:t>які представляють громадські організації, державні установи, медичні заклади та правозахисні інституції.  </a:t>
            </a:r>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91890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sz="1200" b="0" i="1" u="sng" strike="noStrike" kern="1200" cap="none" dirty="0">
                <a:solidFill>
                  <a:schemeClr val="tx1"/>
                </a:solidFill>
                <a:effectLst/>
                <a:latin typeface="Calibri"/>
                <a:ea typeface="Calibri"/>
                <a:cs typeface="Calibri"/>
                <a:sym typeface="Calibri"/>
              </a:rPr>
              <a:t>Коментар 1:</a:t>
            </a:r>
            <a:r>
              <a:rPr lang="uk-UA" sz="1200" b="0" i="1" u="none" strike="noStrike" kern="1200" cap="none" dirty="0">
                <a:solidFill>
                  <a:schemeClr val="tx1"/>
                </a:solidFill>
                <a:effectLst/>
                <a:latin typeface="Calibri"/>
                <a:ea typeface="Calibri"/>
                <a:cs typeface="Calibri"/>
                <a:sym typeface="Calibri"/>
              </a:rPr>
              <a:t> Перелік необхідних послуг може бути надзвичайно широким, оскільки якщо людина жила в тимчасовій окупації або в зоні бойових дій і не мала доступу до меддопомоги, то вона може мати будь-які хронічні захворювання у «занедбаному стані», від </a:t>
            </a:r>
            <a:r>
              <a:rPr lang="uk-UA" sz="1200" b="0" i="1" u="none" strike="noStrike" kern="1200" cap="none" dirty="0" err="1">
                <a:solidFill>
                  <a:schemeClr val="tx1"/>
                </a:solidFill>
                <a:effectLst/>
                <a:latin typeface="Calibri"/>
                <a:ea typeface="Calibri"/>
                <a:cs typeface="Calibri"/>
                <a:sym typeface="Calibri"/>
              </a:rPr>
              <a:t>гіпертонїі</a:t>
            </a:r>
            <a:r>
              <a:rPr lang="uk-UA" sz="1200" b="0" i="1" u="none" strike="noStrike" kern="1200" cap="none" dirty="0">
                <a:solidFill>
                  <a:schemeClr val="tx1"/>
                </a:solidFill>
                <a:effectLst/>
                <a:latin typeface="Calibri"/>
                <a:ea typeface="Calibri"/>
                <a:cs typeface="Calibri"/>
                <a:sym typeface="Calibri"/>
              </a:rPr>
              <a:t> до туберкульозу.</a:t>
            </a:r>
            <a:endParaRPr lang="uk-UA" sz="1200" b="0" i="0" u="none" strike="noStrike" kern="1200" cap="none" dirty="0">
              <a:solidFill>
                <a:schemeClr val="tx1"/>
              </a:solidFill>
              <a:effectLst/>
              <a:latin typeface="Calibri"/>
              <a:ea typeface="Calibri"/>
              <a:cs typeface="Calibri"/>
              <a:sym typeface="Calibri"/>
            </a:endParaRPr>
          </a:p>
          <a:p>
            <a:r>
              <a:rPr lang="uk-UA" sz="1200" b="0" i="1" u="sng" strike="noStrike" kern="1200" cap="none" dirty="0">
                <a:solidFill>
                  <a:schemeClr val="tx1"/>
                </a:solidFill>
                <a:effectLst/>
                <a:latin typeface="Calibri"/>
                <a:ea typeface="Calibri"/>
                <a:cs typeface="Calibri"/>
                <a:sym typeface="Calibri"/>
              </a:rPr>
              <a:t>Коментар 2:</a:t>
            </a:r>
            <a:r>
              <a:rPr lang="uk-UA" sz="1200" b="0" i="1" u="none" strike="noStrike" kern="1200" cap="none" dirty="0">
                <a:solidFill>
                  <a:schemeClr val="tx1"/>
                </a:solidFill>
                <a:effectLst/>
                <a:latin typeface="Calibri"/>
                <a:ea typeface="Calibri"/>
                <a:cs typeface="Calibri"/>
                <a:sym typeface="Calibri"/>
              </a:rPr>
              <a:t> такі пацієнти мають певні особливості, які ускладнюють процес лікування, а саме: «задавненість» та комплексний характер проблем зі здоров’ям (кілька </a:t>
            </a:r>
            <a:r>
              <a:rPr lang="uk-UA" sz="1200" b="0" i="1" u="none" strike="noStrike" kern="1200" cap="none" dirty="0" err="1">
                <a:solidFill>
                  <a:schemeClr val="tx1"/>
                </a:solidFill>
                <a:effectLst/>
                <a:latin typeface="Calibri"/>
                <a:ea typeface="Calibri"/>
                <a:cs typeface="Calibri"/>
                <a:sym typeface="Calibri"/>
              </a:rPr>
              <a:t>хвороб</a:t>
            </a:r>
            <a:r>
              <a:rPr lang="uk-UA" sz="1200" b="0" i="1" u="none" strike="noStrike" kern="1200" cap="none" dirty="0">
                <a:solidFill>
                  <a:schemeClr val="tx1"/>
                </a:solidFill>
                <a:effectLst/>
                <a:latin typeface="Calibri"/>
                <a:ea typeface="Calibri"/>
                <a:cs typeface="Calibri"/>
                <a:sym typeface="Calibri"/>
              </a:rPr>
              <a:t> одночасно), вплив травматичного досвіду людини на вибір можливих методів лікування (наприклад, непереносимість дотиків з боку чужих людей, непереносимість процедур, що по’вязані з електричним струмом, страх замкнутих просторів).</a:t>
            </a:r>
            <a:endParaRPr lang="uk-UA" sz="1200" b="0" i="0" u="none" strike="noStrike" kern="1200" cap="none" dirty="0">
              <a:solidFill>
                <a:schemeClr val="tx1"/>
              </a:solidFill>
              <a:effectLst/>
              <a:latin typeface="Calibri"/>
              <a:ea typeface="Calibri"/>
              <a:cs typeface="Calibri"/>
              <a:sym typeface="Calibri"/>
            </a:endParaRPr>
          </a:p>
          <a:p>
            <a:r>
              <a:rPr lang="uk-UA" sz="1200" b="0" i="1" u="sng" strike="noStrike" kern="1200" cap="none" dirty="0">
                <a:solidFill>
                  <a:schemeClr val="tx1"/>
                </a:solidFill>
                <a:effectLst/>
                <a:latin typeface="Calibri"/>
                <a:ea typeface="Calibri"/>
                <a:cs typeface="Calibri"/>
                <a:sym typeface="Calibri"/>
              </a:rPr>
              <a:t>Можна переказати цитату Дмитра нижче, з коментарем про те, що приватний </a:t>
            </a:r>
            <a:r>
              <a:rPr lang="uk-UA" sz="1200" b="0" i="1" u="sng" strike="noStrike" kern="1200" cap="none" dirty="0" err="1">
                <a:solidFill>
                  <a:schemeClr val="tx1"/>
                </a:solidFill>
                <a:effectLst/>
                <a:latin typeface="Calibri"/>
                <a:ea typeface="Calibri"/>
                <a:cs typeface="Calibri"/>
                <a:sym typeface="Calibri"/>
              </a:rPr>
              <a:t>медзаклад</a:t>
            </a:r>
            <a:r>
              <a:rPr lang="uk-UA" sz="1200" b="0" i="1" u="sng" strike="noStrike" kern="1200" cap="none" dirty="0">
                <a:solidFill>
                  <a:schemeClr val="tx1"/>
                </a:solidFill>
                <a:effectLst/>
                <a:latin typeface="Calibri"/>
                <a:ea typeface="Calibri"/>
                <a:cs typeface="Calibri"/>
                <a:sym typeface="Calibri"/>
              </a:rPr>
              <a:t> </a:t>
            </a:r>
            <a:r>
              <a:rPr lang="uk-UA" sz="1200" b="0" i="1" u="sng" strike="noStrike" kern="1200" cap="none" dirty="0" err="1">
                <a:solidFill>
                  <a:schemeClr val="tx1"/>
                </a:solidFill>
                <a:effectLst/>
                <a:latin typeface="Calibri"/>
                <a:ea typeface="Calibri"/>
                <a:cs typeface="Calibri"/>
                <a:sym typeface="Calibri"/>
              </a:rPr>
              <a:t>підлаштувався</a:t>
            </a:r>
            <a:r>
              <a:rPr lang="uk-UA" sz="1200" b="0" i="1" u="sng" strike="noStrike" kern="1200" cap="none" dirty="0">
                <a:solidFill>
                  <a:schemeClr val="tx1"/>
                </a:solidFill>
                <a:effectLst/>
                <a:latin typeface="Calibri"/>
                <a:ea typeface="Calibri"/>
                <a:cs typeface="Calibri"/>
                <a:sym typeface="Calibri"/>
              </a:rPr>
              <a:t> під особливості пацієнта, а чи будуть це робити державні заклади?</a:t>
            </a:r>
            <a:endParaRPr lang="uk-UA" sz="1200" b="0" i="0" u="none" strike="noStrike" kern="1200" cap="none" dirty="0">
              <a:solidFill>
                <a:schemeClr val="tx1"/>
              </a:solidFill>
              <a:effectLst/>
              <a:latin typeface="Calibri"/>
              <a:ea typeface="Calibri"/>
              <a:cs typeface="Calibri"/>
              <a:sym typeface="Calibri"/>
            </a:endParaRPr>
          </a:p>
          <a:p>
            <a:r>
              <a:rPr lang="uk-UA" sz="1200" b="0" i="1" u="none" strike="noStrike" kern="1200" cap="none" dirty="0">
                <a:solidFill>
                  <a:schemeClr val="tx1"/>
                </a:solidFill>
                <a:effectLst/>
                <a:latin typeface="Calibri"/>
                <a:ea typeface="Calibri"/>
                <a:cs typeface="Calibri"/>
                <a:sym typeface="Calibri"/>
              </a:rPr>
              <a:t>«У нас був випадок, коли пацієнт вказав, що він не </a:t>
            </a:r>
            <a:r>
              <a:rPr lang="uk-UA" sz="1200" b="0" i="1" u="none" strike="noStrike" kern="1200" cap="none" dirty="0" err="1">
                <a:solidFill>
                  <a:schemeClr val="tx1"/>
                </a:solidFill>
                <a:effectLst/>
                <a:latin typeface="Calibri"/>
                <a:ea typeface="Calibri"/>
                <a:cs typeface="Calibri"/>
                <a:sym typeface="Calibri"/>
              </a:rPr>
              <a:t>переносить</a:t>
            </a:r>
            <a:r>
              <a:rPr lang="uk-UA" sz="1200" b="0" i="1" u="none" strike="noStrike" kern="1200" cap="none" dirty="0">
                <a:solidFill>
                  <a:schemeClr val="tx1"/>
                </a:solidFill>
                <a:effectLst/>
                <a:latin typeface="Calibri"/>
                <a:ea typeface="Calibri"/>
                <a:cs typeface="Calibri"/>
                <a:sym typeface="Calibri"/>
              </a:rPr>
              <a:t> електричний струм. Заради цього пацієнта ми були змушені змінити розклад таким чином, щоб в той час, коли він знаходився на процедурах, ніхто не отримував процедури ударно-хвильової терапії чи магнітно-індукційної, які видають звуки, схожі на розряд електрики» (представник медичного закладу). </a:t>
            </a:r>
            <a:endParaRPr lang="uk-UA" sz="1200" b="0" i="0" u="none" strike="noStrike" kern="1200" cap="none" dirty="0">
              <a:solidFill>
                <a:schemeClr val="tx1"/>
              </a:solidFill>
              <a:effectLst/>
              <a:latin typeface="Calibri"/>
              <a:ea typeface="Calibri"/>
              <a:cs typeface="Calibri"/>
              <a:sym typeface="Calibri"/>
            </a:endParaRPr>
          </a:p>
          <a:p>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956521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i="1" u="sng" dirty="0"/>
              <a:t>Коментар 1: </a:t>
            </a:r>
            <a:r>
              <a:rPr lang="uk-UA" i="1" dirty="0"/>
              <a:t>Перший пункт – найбільш очевидний, про який найчастіше говорять. Однак інші види допомоги не менш важливі.</a:t>
            </a:r>
          </a:p>
          <a:p>
            <a:r>
              <a:rPr lang="uk-UA" i="1" u="sng" dirty="0"/>
              <a:t>Коментар 2: </a:t>
            </a:r>
            <a:r>
              <a:rPr lang="uk-UA" i="1" dirty="0"/>
              <a:t>Потребу у психологічній допомозі мають практично всі постраждалі від воєнних злочинів, але не всі усвідомлюють цю потребу і готові шукати такі послуги або просто користуватися ними, якщо їм їх запропонують. Адже продовжують існувати стереотипи, що проблеми з ментальним здоров'ям – це вигадки, прояв слабкості, що ходити до психолога – соромно і </a:t>
            </a:r>
            <a:r>
              <a:rPr lang="uk-UA" i="1" dirty="0" err="1"/>
              <a:t>т.п</a:t>
            </a:r>
            <a:r>
              <a:rPr lang="uk-UA" i="1" dirty="0"/>
              <a:t>.</a:t>
            </a:r>
          </a:p>
          <a:p>
            <a:r>
              <a:rPr lang="uk-UA" i="1" u="sng" dirty="0"/>
              <a:t>Коментар для Вас: </a:t>
            </a:r>
            <a:r>
              <a:rPr lang="uk-UA" i="1" dirty="0"/>
              <a:t>Адаптація до нової життєвої ситуації – це допомога у прийнятті нового себе (наприклад, якщо людина втратила кінцівку), допомога у проживанні втрати (близьких, дому тощо)</a:t>
            </a:r>
          </a:p>
          <a:p>
            <a:r>
              <a:rPr lang="uk-UA" i="1" dirty="0"/>
              <a:t>Робота з тілесними реакціями на травму – це, наприклад, подолання непереносимості чужих дотиків, про які йшлося в попередньому слайді.</a:t>
            </a:r>
          </a:p>
          <a:p>
            <a:r>
              <a:rPr lang="uk-UA" i="1" dirty="0"/>
              <a:t>Програми для близьких можуть охоплювати такі питання: розуміння того, що відбувається з їхньою близькою людиною, як з нею правильно взаємодіяти, як її підтримати, а також як підтримати себе, як відновлювати власний ресурс </a:t>
            </a:r>
          </a:p>
          <a:p>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050802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r>
              <a:rPr lang="uk-UA" sz="1200" b="0" i="1" u="sng" strike="noStrike" kern="1200" cap="none" dirty="0">
                <a:solidFill>
                  <a:schemeClr val="tx1"/>
                </a:solidFill>
                <a:effectLst/>
                <a:latin typeface="Calibri"/>
                <a:ea typeface="Calibri"/>
                <a:cs typeface="Calibri"/>
                <a:sym typeface="Calibri"/>
              </a:rPr>
              <a:t>Коментар:</a:t>
            </a:r>
            <a:r>
              <a:rPr lang="uk-UA" sz="1200" b="0" i="1" u="none" strike="noStrike" kern="1200" cap="none" dirty="0">
                <a:solidFill>
                  <a:schemeClr val="tx1"/>
                </a:solidFill>
                <a:effectLst/>
                <a:latin typeface="Calibri"/>
                <a:ea typeface="Calibri"/>
                <a:cs typeface="Calibri"/>
                <a:sym typeface="Calibri"/>
              </a:rPr>
              <a:t> По суті, більшість із того, що тут вказано – це адміністративні послуги. В ідеальному світі для отримання таких послуг мало би бути достатньо звернутися до </a:t>
            </a:r>
            <a:r>
              <a:rPr lang="uk-UA" sz="1200" b="0" i="1" u="none" strike="noStrike" kern="1200" cap="none" dirty="0" err="1">
                <a:solidFill>
                  <a:schemeClr val="tx1"/>
                </a:solidFill>
                <a:effectLst/>
                <a:latin typeface="Calibri"/>
                <a:ea typeface="Calibri"/>
                <a:cs typeface="Calibri"/>
                <a:sym typeface="Calibri"/>
              </a:rPr>
              <a:t>ЦНАПу</a:t>
            </a:r>
            <a:r>
              <a:rPr lang="uk-UA" sz="1200" b="0" i="1" u="none" strike="noStrike" kern="1200" cap="none" dirty="0">
                <a:solidFill>
                  <a:schemeClr val="tx1"/>
                </a:solidFill>
                <a:effectLst/>
                <a:latin typeface="Calibri"/>
                <a:ea typeface="Calibri"/>
                <a:cs typeface="Calibri"/>
                <a:sym typeface="Calibri"/>
              </a:rPr>
              <a:t> або іншого органу чи подати заявку через Дію. І юристи в цьому процесі мали б бути непотрібні. Адже зараз пересічному громадянинові не потрібна юридична допомога, щоб оформити виплати при народженні дитини, зареєструватися як ФОП або подати документи для призначення пенсії за віком. </a:t>
            </a:r>
            <a:endParaRPr lang="uk-UA" sz="1200" b="0" i="0" u="none" strike="noStrike" kern="1200" cap="none" dirty="0">
              <a:solidFill>
                <a:schemeClr val="tx1"/>
              </a:solidFill>
              <a:effectLst/>
              <a:latin typeface="Calibri"/>
              <a:ea typeface="Calibri"/>
              <a:cs typeface="Calibri"/>
              <a:sym typeface="Calibri"/>
            </a:endParaRPr>
          </a:p>
          <a:p>
            <a:r>
              <a:rPr lang="uk-UA" sz="1200" b="0" i="1" u="none" strike="noStrike" kern="1200" cap="none" dirty="0">
                <a:solidFill>
                  <a:schemeClr val="tx1"/>
                </a:solidFill>
                <a:effectLst/>
                <a:latin typeface="Calibri"/>
                <a:ea typeface="Calibri"/>
                <a:cs typeface="Calibri"/>
                <a:sym typeface="Calibri"/>
              </a:rPr>
              <a:t>Але в реальності отримати значну частину вказаних послуг без консультації юриста або навіть без юридичного супроводу дуже складно/неможливо. Це пов’язано зі складністю та </a:t>
            </a:r>
            <a:r>
              <a:rPr lang="uk-UA" sz="1200" b="0" i="1" u="none" strike="noStrike" kern="1200" cap="none" dirty="0" err="1">
                <a:solidFill>
                  <a:schemeClr val="tx1"/>
                </a:solidFill>
                <a:effectLst/>
                <a:latin typeface="Calibri"/>
                <a:ea typeface="Calibri"/>
                <a:cs typeface="Calibri"/>
                <a:sym typeface="Calibri"/>
              </a:rPr>
              <a:t>забюрократизованістю</a:t>
            </a:r>
            <a:r>
              <a:rPr lang="uk-UA" sz="1200" b="0" i="1" u="none" strike="noStrike" kern="1200" cap="none" dirty="0">
                <a:solidFill>
                  <a:schemeClr val="tx1"/>
                </a:solidFill>
                <a:effectLst/>
                <a:latin typeface="Calibri"/>
                <a:ea typeface="Calibri"/>
                <a:cs typeface="Calibri"/>
                <a:sym typeface="Calibri"/>
              </a:rPr>
              <a:t> більшості процедур, які до того ж регулярно змінюються, неузгодженістю різних законодавчих норм, відсутністю правових механізмів на рівні держави для вирішення тих чи інших юридичних питань.</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b="0" i="1" u="sng" strike="noStrike" kern="1200" cap="none" dirty="0">
                <a:solidFill>
                  <a:schemeClr val="tx1"/>
                </a:solidFill>
                <a:effectLst/>
                <a:latin typeface="Calibri"/>
                <a:ea typeface="Calibri"/>
                <a:cs typeface="Calibri"/>
                <a:sym typeface="Calibri"/>
              </a:rPr>
              <a:t>Коментар для Вас: </a:t>
            </a:r>
            <a:r>
              <a:rPr lang="uk-UA" sz="1200" b="0" i="1" u="none" strike="noStrike" kern="1200" cap="none" dirty="0">
                <a:solidFill>
                  <a:schemeClr val="tx1"/>
                </a:solidFill>
                <a:effectLst/>
                <a:latin typeface="Calibri"/>
                <a:ea typeface="Calibri"/>
                <a:cs typeface="Calibri"/>
                <a:sym typeface="Calibri"/>
              </a:rPr>
              <a:t>Що стосується компенсації за знищені бізнес-активи: дуже довго такий механізм був відсутній. Але зараз починає діяти </a:t>
            </a:r>
            <a:r>
              <a:rPr lang="uk-UA" i="1" dirty="0"/>
              <a:t>програма часткової компенсації вартості майна знищеного чи пошкодженого внаслідок збройної агресії РФ. Вона – пілотна і з низкою обмежень/особливих умов, але вочевидь бажаючі нею скористатися будуть.</a:t>
            </a:r>
          </a:p>
          <a:p>
            <a:pPr marL="0" marR="0" lvl="0" indent="0" algn="l" defTabSz="914400" rtl="0" eaLnBrk="1" fontAlgn="auto" latinLnBrk="0" hangingPunct="1">
              <a:lnSpc>
                <a:spcPct val="100000"/>
              </a:lnSpc>
              <a:spcBef>
                <a:spcPts val="0"/>
              </a:spcBef>
              <a:spcAft>
                <a:spcPts val="0"/>
              </a:spcAft>
              <a:buClrTx/>
              <a:buSzTx/>
              <a:buFontTx/>
              <a:buNone/>
              <a:tabLst/>
              <a:defRPr/>
            </a:pPr>
            <a:r>
              <a:rPr lang="uk-UA" i="1" dirty="0"/>
              <a:t>Р.</a:t>
            </a:r>
            <a:r>
              <a:rPr lang="en-US" i="1" dirty="0"/>
              <a:t>S.</a:t>
            </a:r>
            <a:r>
              <a:rPr lang="uk-UA" i="1" dirty="0"/>
              <a:t> Можете трошки скоротити цей слайд, я не скорочувала, щоб Ви розуміли, що мається на увазі.</a:t>
            </a:r>
            <a:endParaRPr lang="uk-UA" dirty="0"/>
          </a:p>
          <a:p>
            <a:endParaRPr lang="uk-UA" sz="1200" b="0" i="0" u="none" strike="noStrike" kern="1200" cap="none" dirty="0">
              <a:solidFill>
                <a:schemeClr val="tx1"/>
              </a:solidFill>
              <a:effectLst/>
              <a:latin typeface="Calibri"/>
              <a:ea typeface="Calibri"/>
              <a:cs typeface="Calibri"/>
              <a:sym typeface="Calibri"/>
            </a:endParaRPr>
          </a:p>
          <a:p>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213977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511985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sz="1200" b="0" i="1" u="sng" strike="noStrike" kern="1200" cap="none" dirty="0">
                <a:solidFill>
                  <a:schemeClr val="tx1"/>
                </a:solidFill>
                <a:effectLst/>
                <a:latin typeface="Calibri"/>
                <a:ea typeface="Calibri"/>
                <a:cs typeface="Calibri"/>
                <a:sym typeface="Calibri"/>
              </a:rPr>
              <a:t>Коментар до ключових проблем:</a:t>
            </a:r>
            <a:r>
              <a:rPr lang="uk-UA" sz="1200" b="0" i="1" u="none" strike="noStrike" kern="1200" cap="none" dirty="0">
                <a:solidFill>
                  <a:schemeClr val="tx1"/>
                </a:solidFill>
                <a:effectLst/>
                <a:latin typeface="Calibri"/>
                <a:ea typeface="Calibri"/>
                <a:cs typeface="Calibri"/>
                <a:sym typeface="Calibri"/>
              </a:rPr>
              <a:t> </a:t>
            </a:r>
            <a:r>
              <a:rPr lang="uk-UA" dirty="0">
                <a:solidFill>
                  <a:schemeClr val="tx1"/>
                </a:solidFill>
              </a:rPr>
              <a:t>потреби у всіх послугах (юридичних, психологічних, соціальних, медичних, напр., реабілітація) задоволені НЕ ПОВНОЮ МІРОЮ.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sz="1200" b="0" i="1" u="none" strike="noStrike" kern="1200" cap="none" dirty="0">
                <a:solidFill>
                  <a:schemeClr val="tx1"/>
                </a:solidFill>
                <a:effectLst/>
                <a:latin typeface="Calibri"/>
                <a:ea typeface="Calibri"/>
                <a:cs typeface="Calibri"/>
                <a:sym typeface="Calibri"/>
              </a:rPr>
              <a:t>Обмежений обсяг послуг, які може отримати людина – це </a:t>
            </a:r>
            <a:r>
              <a:rPr lang="uk-UA" sz="1200" dirty="0">
                <a:solidFill>
                  <a:schemeClr val="tx1"/>
                </a:solidFill>
              </a:rPr>
              <a:t>обмежена кількість консультацій, сесій з психологом, безоплатних реабілітаційних процедур тощо.</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uk-UA" sz="1200" dirty="0">
                <a:solidFill>
                  <a:schemeClr val="tx1"/>
                </a:solidFill>
              </a:rPr>
              <a:t>                    Брак системних довготривалих послуг – це, наприклад, тривала психотерапія/психокорекція, юридичний супровід, а не консультування, соціальний </a:t>
            </a:r>
            <a:r>
              <a:rPr lang="uk-UA" sz="1200" dirty="0" err="1">
                <a:solidFill>
                  <a:schemeClr val="tx1"/>
                </a:solidFill>
              </a:rPr>
              <a:t>супровів</a:t>
            </a:r>
            <a:r>
              <a:rPr lang="uk-UA" sz="1200" dirty="0">
                <a:solidFill>
                  <a:schemeClr val="tx1"/>
                </a:solidFill>
              </a:rPr>
              <a:t> тощо)</a:t>
            </a:r>
          </a:p>
          <a:p>
            <a:endParaRPr lang="ru-RU" dirty="0"/>
          </a:p>
        </p:txBody>
      </p:sp>
      <p:sp>
        <p:nvSpPr>
          <p:cNvPr id="4" name="Номер слайда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endParaRPr lang="ru-RU" sz="12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200"/>
              <a:buFont typeface="Arial"/>
              <a:buNone/>
            </a:pPr>
            <a:r>
              <a:rPr lang="ru-RU" sz="1200" b="0" i="0" u="none" strike="noStrike" cap="none">
                <a:solidFill>
                  <a:schemeClr val="dk1"/>
                </a:solidFill>
                <a:latin typeface="Calibri"/>
                <a:ea typeface="Calibri"/>
                <a:cs typeface="Calibri"/>
                <a:sym typeface="Calibri"/>
              </a:rPr>
              <a:t>#</a:t>
            </a:r>
            <a:endParaRPr lang="ru-RU"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452579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2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2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2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2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3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0"/>
          <p:cNvSpPr>
            <a:spLocks noGrp="1"/>
          </p:cNvSpPr>
          <p:nvPr>
            <p:ph type="pic" idx="2"/>
          </p:nvPr>
        </p:nvSpPr>
        <p:spPr>
          <a:xfrm>
            <a:off x="1792288" y="612775"/>
            <a:ext cx="5486400" cy="4114800"/>
          </a:xfrm>
          <a:prstGeom prst="rect">
            <a:avLst/>
          </a:prstGeom>
          <a:noFill/>
          <a:ln>
            <a:noFill/>
          </a:ln>
        </p:spPr>
      </p:sp>
      <p:sp>
        <p:nvSpPr>
          <p:cNvPr id="68" name="Google Shape;68;p3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3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6.png"/><Relationship Id="rId7" Type="http://schemas.openxmlformats.org/officeDocument/2006/relationships/diagramColors" Target="../diagrams/colors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6.png"/><Relationship Id="rId7" Type="http://schemas.openxmlformats.org/officeDocument/2006/relationships/diagramColors" Target="../diagrams/colors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4.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6.png"/><Relationship Id="rId7" Type="http://schemas.openxmlformats.org/officeDocument/2006/relationships/diagramColors" Target="../diagrams/colors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6.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rot="-5400000">
            <a:off x="11035223" y="2833398"/>
            <a:ext cx="10270452" cy="4255752"/>
          </a:xfrm>
          <a:custGeom>
            <a:avLst/>
            <a:gdLst/>
            <a:ahLst/>
            <a:cxnLst/>
            <a:rect l="l" t="t" r="r" b="b"/>
            <a:pathLst>
              <a:path w="14314219" h="4992084" extrusionOk="0">
                <a:moveTo>
                  <a:pt x="0" y="0"/>
                </a:moveTo>
                <a:lnTo>
                  <a:pt x="14314219" y="0"/>
                </a:lnTo>
                <a:lnTo>
                  <a:pt x="14314219" y="4992084"/>
                </a:lnTo>
                <a:lnTo>
                  <a:pt x="0" y="499208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grpSp>
        <p:nvGrpSpPr>
          <p:cNvPr id="90" name="Google Shape;90;p1"/>
          <p:cNvGrpSpPr/>
          <p:nvPr/>
        </p:nvGrpSpPr>
        <p:grpSpPr>
          <a:xfrm>
            <a:off x="15352201" y="290175"/>
            <a:ext cx="857829" cy="857829"/>
            <a:chOff x="0" y="0"/>
            <a:chExt cx="812800" cy="812800"/>
          </a:xfrm>
        </p:grpSpPr>
        <p:sp>
          <p:nvSpPr>
            <p:cNvPr id="91" name="Google Shape;91;p1"/>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3064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92" name="Google Shape;92;p1"/>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grpSp>
      <p:grpSp>
        <p:nvGrpSpPr>
          <p:cNvPr id="93" name="Google Shape;93;p1"/>
          <p:cNvGrpSpPr/>
          <p:nvPr/>
        </p:nvGrpSpPr>
        <p:grpSpPr>
          <a:xfrm>
            <a:off x="14747635" y="1004852"/>
            <a:ext cx="604561" cy="604561"/>
            <a:chOff x="0" y="0"/>
            <a:chExt cx="812800" cy="812800"/>
          </a:xfrm>
        </p:grpSpPr>
        <p:sp>
          <p:nvSpPr>
            <p:cNvPr id="94" name="Google Shape;94;p1"/>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838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95" name="Google Shape;95;p1"/>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grpSp>
      <p:grpSp>
        <p:nvGrpSpPr>
          <p:cNvPr id="96" name="Google Shape;96;p1"/>
          <p:cNvGrpSpPr/>
          <p:nvPr/>
        </p:nvGrpSpPr>
        <p:grpSpPr>
          <a:xfrm>
            <a:off x="15352198" y="1482538"/>
            <a:ext cx="637642" cy="637642"/>
            <a:chOff x="0" y="0"/>
            <a:chExt cx="812800" cy="812800"/>
          </a:xfrm>
        </p:grpSpPr>
        <p:sp>
          <p:nvSpPr>
            <p:cNvPr id="97" name="Google Shape;97;p1"/>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 cap="sq" cmpd="sng">
              <a:solidFill>
                <a:srgbClr val="FDB034"/>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98" name="Google Shape;98;p1"/>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grpSp>
      <p:pic>
        <p:nvPicPr>
          <p:cNvPr id="99" name="Google Shape;99;p1" descr="Text, company name  Description automatically generated with medium confidence"/>
          <p:cNvPicPr preferRelativeResize="0"/>
          <p:nvPr/>
        </p:nvPicPr>
        <p:blipFill rotWithShape="1">
          <a:blip r:embed="rId4">
            <a:alphaModFix/>
          </a:blip>
          <a:srcRect/>
          <a:stretch/>
        </p:blipFill>
        <p:spPr>
          <a:xfrm>
            <a:off x="656989" y="290166"/>
            <a:ext cx="2123973" cy="2033934"/>
          </a:xfrm>
          <a:prstGeom prst="rect">
            <a:avLst/>
          </a:prstGeom>
          <a:noFill/>
          <a:ln>
            <a:noFill/>
          </a:ln>
        </p:spPr>
      </p:pic>
      <p:pic>
        <p:nvPicPr>
          <p:cNvPr id="100" name="Google Shape;100;p1" descr="Изображение выглядит как текст, Графика, Шрифт, плакат  Автоматически созданное описание"/>
          <p:cNvPicPr preferRelativeResize="0"/>
          <p:nvPr/>
        </p:nvPicPr>
        <p:blipFill rotWithShape="1">
          <a:blip r:embed="rId5">
            <a:alphaModFix/>
          </a:blip>
          <a:srcRect/>
          <a:stretch/>
        </p:blipFill>
        <p:spPr>
          <a:xfrm>
            <a:off x="3460301" y="673709"/>
            <a:ext cx="2123972" cy="1446459"/>
          </a:xfrm>
          <a:prstGeom prst="rect">
            <a:avLst/>
          </a:prstGeom>
          <a:noFill/>
          <a:ln>
            <a:noFill/>
          </a:ln>
        </p:spPr>
      </p:pic>
      <p:sp>
        <p:nvSpPr>
          <p:cNvPr id="101" name="Google Shape;101;p1"/>
          <p:cNvSpPr txBox="1"/>
          <p:nvPr/>
        </p:nvSpPr>
        <p:spPr>
          <a:xfrm>
            <a:off x="275650" y="3536634"/>
            <a:ext cx="14036697" cy="3253671"/>
          </a:xfrm>
          <a:prstGeom prst="rect">
            <a:avLst/>
          </a:prstGeom>
          <a:noFill/>
          <a:ln>
            <a:noFill/>
          </a:ln>
        </p:spPr>
        <p:txBody>
          <a:bodyPr spcFirstLastPara="1" wrap="square" lIns="91425" tIns="45700" rIns="91425" bIns="45700" anchor="t" anchorCtr="0">
            <a:spAutoFit/>
          </a:bodyPr>
          <a:lstStyle/>
          <a:p>
            <a:pPr lvl="0" indent="360680" algn="ctr">
              <a:lnSpc>
                <a:spcPct val="107000"/>
              </a:lnSpc>
              <a:buSzPts val="1800"/>
            </a:pPr>
            <a:r>
              <a:rPr lang="uk-UA" sz="4800" b="1" dirty="0">
                <a:effectLst>
                  <a:outerShdw blurRad="38100" dist="38100" dir="2700000" algn="tl">
                    <a:srgbClr val="000000">
                      <a:alpha val="43137"/>
                    </a:srgbClr>
                  </a:outerShdw>
                </a:effectLst>
              </a:rPr>
              <a:t>Оцінка потреб і бар’єрів у доступі до допомоги для потерпілих від воєнних злочинів, у м. Миколаїв і Миколаївській області</a:t>
            </a:r>
            <a:endParaRPr sz="4800" b="0" i="1" u="none" strike="noStrike" cap="none"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Arial"/>
            </a:endParaRPr>
          </a:p>
        </p:txBody>
      </p:sp>
      <p:pic>
        <p:nvPicPr>
          <p:cNvPr id="3" name="Рисунок 2">
            <a:extLst>
              <a:ext uri="{FF2B5EF4-FFF2-40B4-BE49-F238E27FC236}">
                <a16:creationId xmlns:a16="http://schemas.microsoft.com/office/drawing/2014/main" id="{98B974AA-2D6F-40EA-A567-51A9A4A071E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89335" y="862775"/>
            <a:ext cx="3461303" cy="888713"/>
          </a:xfrm>
          <a:prstGeom prst="rect">
            <a:avLst/>
          </a:prstGeom>
        </p:spPr>
      </p:pic>
      <p:sp>
        <p:nvSpPr>
          <p:cNvPr id="4" name="Прямоугольник 3">
            <a:extLst>
              <a:ext uri="{FF2B5EF4-FFF2-40B4-BE49-F238E27FC236}">
                <a16:creationId xmlns:a16="http://schemas.microsoft.com/office/drawing/2014/main" id="{692ED472-C2D2-4F92-AEF8-EFCE896BA18D}"/>
              </a:ext>
            </a:extLst>
          </p:cNvPr>
          <p:cNvSpPr/>
          <p:nvPr/>
        </p:nvSpPr>
        <p:spPr>
          <a:xfrm>
            <a:off x="8264802" y="7663143"/>
            <a:ext cx="6785113" cy="1384995"/>
          </a:xfrm>
          <a:prstGeom prst="rect">
            <a:avLst/>
          </a:prstGeom>
        </p:spPr>
        <p:txBody>
          <a:bodyPr wrap="square">
            <a:spAutoFit/>
          </a:bodyPr>
          <a:lstStyle/>
          <a:p>
            <a:r>
              <a:rPr lang="uk-UA" sz="2800" b="1" dirty="0">
                <a:solidFill>
                  <a:schemeClr val="tx1"/>
                </a:solidFill>
              </a:rPr>
              <a:t>Ірина Демченко, </a:t>
            </a:r>
            <a:r>
              <a:rPr lang="ru-RU" sz="2800" b="1" dirty="0">
                <a:solidFill>
                  <a:schemeClr val="tx1"/>
                </a:solidFill>
              </a:rPr>
              <a:t>канд. </a:t>
            </a:r>
            <a:r>
              <a:rPr lang="ru-RU" sz="2800" b="1" dirty="0" err="1">
                <a:solidFill>
                  <a:schemeClr val="tx1"/>
                </a:solidFill>
              </a:rPr>
              <a:t>екон</a:t>
            </a:r>
            <a:r>
              <a:rPr lang="ru-RU" sz="2800" b="1" dirty="0">
                <a:solidFill>
                  <a:schemeClr val="tx1"/>
                </a:solidFill>
              </a:rPr>
              <a:t>. наук</a:t>
            </a:r>
            <a:endParaRPr lang="uk-UA" sz="2800" b="1" dirty="0">
              <a:solidFill>
                <a:schemeClr val="tx1"/>
              </a:solidFill>
            </a:endParaRPr>
          </a:p>
          <a:p>
            <a:r>
              <a:rPr lang="ru-RU" sz="2800" b="1" dirty="0" err="1">
                <a:solidFill>
                  <a:schemeClr val="tx1"/>
                </a:solidFill>
              </a:rPr>
              <a:t>директорка</a:t>
            </a:r>
            <a:r>
              <a:rPr lang="ru-RU" sz="2800" b="1" dirty="0">
                <a:solidFill>
                  <a:schemeClr val="tx1"/>
                </a:solidFill>
              </a:rPr>
              <a:t> </a:t>
            </a:r>
            <a:r>
              <a:rPr lang="ru-RU" sz="2800" b="1" dirty="0" err="1">
                <a:solidFill>
                  <a:schemeClr val="tx1"/>
                </a:solidFill>
              </a:rPr>
              <a:t>Аналітичного</a:t>
            </a:r>
            <a:r>
              <a:rPr lang="ru-RU" sz="2800" b="1" dirty="0">
                <a:solidFill>
                  <a:schemeClr val="tx1"/>
                </a:solidFill>
              </a:rPr>
              <a:t> центру </a:t>
            </a:r>
          </a:p>
          <a:p>
            <a:r>
              <a:rPr lang="ru-RU" sz="2800" b="1" dirty="0">
                <a:solidFill>
                  <a:schemeClr val="tx1"/>
                </a:solidFill>
              </a:rPr>
              <a:t>"</a:t>
            </a:r>
            <a:r>
              <a:rPr lang="ru-RU" sz="2800" b="1" dirty="0" err="1">
                <a:solidFill>
                  <a:schemeClr val="tx1"/>
                </a:solidFill>
              </a:rPr>
              <a:t>Соціоконсалтинг</a:t>
            </a:r>
            <a:r>
              <a:rPr lang="ru-RU" sz="2800" b="1" dirty="0">
                <a:solidFill>
                  <a:schemeClr val="tx1"/>
                </a:solidFill>
              </a:rPr>
              <a:t>"</a:t>
            </a:r>
            <a:endParaRPr lang="en-US" sz="28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pic>
        <p:nvPicPr>
          <p:cNvPr id="6" name="Picture 7">
            <a:extLst>
              <a:ext uri="{FF2B5EF4-FFF2-40B4-BE49-F238E27FC236}">
                <a16:creationId xmlns:a16="http://schemas.microsoft.com/office/drawing/2014/main" id="{A5CA920D-447C-4C3B-BAC1-ACF7460609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107588" y="782909"/>
            <a:ext cx="1381577" cy="1428322"/>
          </a:xfrm>
          <a:prstGeom prst="rect">
            <a:avLst/>
          </a:prstGeom>
        </p:spPr>
      </p:pic>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2703145" y="1038333"/>
            <a:ext cx="12134851" cy="1428161"/>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6600" b="1" dirty="0">
                <a:effectLst>
                  <a:outerShdw blurRad="38100" dist="38100" dir="2700000" algn="tl">
                    <a:srgbClr val="000000">
                      <a:alpha val="43137"/>
                    </a:srgbClr>
                  </a:outerShdw>
                </a:effectLst>
              </a:rPr>
              <a:t>Соціальні послуги</a:t>
            </a:r>
            <a:endParaRPr lang="uk-UA" sz="6600"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821296" y="2488776"/>
            <a:ext cx="13062850" cy="6763809"/>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514350" indent="-514350">
              <a:spcBef>
                <a:spcPts val="600"/>
              </a:spcBef>
              <a:spcAft>
                <a:spcPts val="1200"/>
              </a:spcAft>
              <a:buFont typeface="Arial" panose="020B0604020202020204" pitchFamily="34" charset="0"/>
              <a:buChar char="•"/>
            </a:pPr>
            <a:r>
              <a:rPr lang="uk-UA" dirty="0">
                <a:solidFill>
                  <a:schemeClr val="tx1"/>
                </a:solidFill>
              </a:rPr>
              <a:t>Забезпечення тимчасового або довгострокового проживання</a:t>
            </a:r>
          </a:p>
          <a:p>
            <a:pPr marL="514350" indent="-514350">
              <a:spcBef>
                <a:spcPts val="600"/>
              </a:spcBef>
              <a:spcAft>
                <a:spcPts val="1200"/>
              </a:spcAft>
              <a:buFont typeface="Arial" panose="020B0604020202020204" pitchFamily="34" charset="0"/>
              <a:buChar char="•"/>
            </a:pPr>
            <a:r>
              <a:rPr lang="uk-UA" dirty="0">
                <a:solidFill>
                  <a:schemeClr val="tx1"/>
                </a:solidFill>
              </a:rPr>
              <a:t>Гуманітарна допомога</a:t>
            </a:r>
          </a:p>
          <a:p>
            <a:pPr marL="514350" indent="-514350">
              <a:spcBef>
                <a:spcPts val="600"/>
              </a:spcBef>
              <a:spcAft>
                <a:spcPts val="1200"/>
              </a:spcAft>
              <a:buFont typeface="Arial" panose="020B0604020202020204" pitchFamily="34" charset="0"/>
              <a:buChar char="•"/>
            </a:pPr>
            <a:r>
              <a:rPr lang="uk-UA" dirty="0">
                <a:solidFill>
                  <a:schemeClr val="tx1"/>
                </a:solidFill>
              </a:rPr>
              <a:t>Забезпечення технічними засобами реабілітації</a:t>
            </a:r>
          </a:p>
          <a:p>
            <a:pPr marL="514350" indent="-514350">
              <a:spcBef>
                <a:spcPts val="600"/>
              </a:spcBef>
              <a:spcAft>
                <a:spcPts val="1200"/>
              </a:spcAft>
              <a:buFont typeface="Arial" panose="020B0604020202020204" pitchFamily="34" charset="0"/>
              <a:buChar char="•"/>
            </a:pPr>
            <a:r>
              <a:rPr lang="uk-UA" dirty="0">
                <a:solidFill>
                  <a:schemeClr val="tx1"/>
                </a:solidFill>
              </a:rPr>
              <a:t>Соціальний супровід та кейс-менеджмент </a:t>
            </a:r>
          </a:p>
          <a:p>
            <a:pPr marL="514350" indent="-514350">
              <a:spcBef>
                <a:spcPts val="600"/>
              </a:spcBef>
              <a:spcAft>
                <a:spcPts val="1200"/>
              </a:spcAft>
              <a:buFont typeface="Arial" panose="020B0604020202020204" pitchFamily="34" charset="0"/>
              <a:buChar char="•"/>
            </a:pPr>
            <a:r>
              <a:rPr lang="uk-UA" dirty="0">
                <a:solidFill>
                  <a:schemeClr val="tx1"/>
                </a:solidFill>
              </a:rPr>
              <a:t>Консультування з питань працевлаштування, професійна реабілітація, включаючи перекваліфікацію, професійну адаптацію тощо </a:t>
            </a:r>
          </a:p>
          <a:p>
            <a:pPr marL="514350" indent="-514350">
              <a:spcBef>
                <a:spcPts val="600"/>
              </a:spcBef>
              <a:spcAft>
                <a:spcPts val="1200"/>
              </a:spcAft>
              <a:buFont typeface="Arial" panose="020B0604020202020204" pitchFamily="34" charset="0"/>
              <a:buChar char="•"/>
            </a:pPr>
            <a:r>
              <a:rPr lang="uk-UA" dirty="0">
                <a:solidFill>
                  <a:schemeClr val="tx1"/>
                </a:solidFill>
              </a:rPr>
              <a:t>Відновлення соціальних зав’язків та </a:t>
            </a:r>
            <a:r>
              <a:rPr lang="uk-UA" dirty="0" err="1">
                <a:solidFill>
                  <a:schemeClr val="tx1"/>
                </a:solidFill>
              </a:rPr>
              <a:t>паттернів</a:t>
            </a:r>
            <a:r>
              <a:rPr lang="uk-UA" dirty="0">
                <a:solidFill>
                  <a:schemeClr val="tx1"/>
                </a:solidFill>
              </a:rPr>
              <a:t> поведінки у різних сферах життя</a:t>
            </a:r>
          </a:p>
          <a:p>
            <a:pPr marL="514350" indent="-514350">
              <a:spcBef>
                <a:spcPts val="600"/>
              </a:spcBef>
              <a:spcAft>
                <a:spcPts val="1200"/>
              </a:spcAft>
              <a:buFont typeface="Arial" panose="020B0604020202020204" pitchFamily="34" charset="0"/>
              <a:buChar char="•"/>
            </a:pPr>
            <a:r>
              <a:rPr lang="uk-UA" dirty="0">
                <a:solidFill>
                  <a:schemeClr val="tx1"/>
                </a:solidFill>
              </a:rPr>
              <a:t>Робота з сім’ями та дітьми, зокрема тими, які втратили рідних або чиї рідні у полоні/зникли безвісти, робота з родинами, де є дорослі/діти з інвалідністю, підтримка сімей військовослужбовців</a:t>
            </a:r>
          </a:p>
          <a:p>
            <a:endParaRPr lang="uk-UA" dirty="0"/>
          </a:p>
        </p:txBody>
      </p:sp>
    </p:spTree>
    <p:extLst>
      <p:ext uri="{BB962C8B-B14F-4D97-AF65-F5344CB8AC3E}">
        <p14:creationId xmlns:p14="http://schemas.microsoft.com/office/powerpoint/2010/main" val="2378051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5474"/>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1393591" y="717367"/>
            <a:ext cx="12134851" cy="965863"/>
          </a:xfrm>
          <a:prstGeom prst="rect">
            <a:avLst/>
          </a:prstGeom>
        </p:spPr>
        <p:txBody>
          <a:bodyPr>
            <a:normAutofit fontScale="92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6600" b="1" dirty="0">
                <a:effectLst>
                  <a:outerShdw blurRad="38100" dist="38100" dir="2700000" algn="tl">
                    <a:srgbClr val="000000">
                      <a:alpha val="43137"/>
                    </a:srgbClr>
                  </a:outerShdw>
                </a:effectLst>
              </a:rPr>
              <a:t>Незадоволені потреби</a:t>
            </a:r>
            <a:endParaRPr lang="uk-UA" sz="6600"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134040" y="1699357"/>
            <a:ext cx="14115792" cy="138674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endParaRPr lang="uk-UA" b="1" i="1" dirty="0">
              <a:solidFill>
                <a:schemeClr val="tx1"/>
              </a:solidFill>
              <a:effectLst>
                <a:outerShdw blurRad="38100" dist="38100" dir="2700000" algn="tl">
                  <a:srgbClr val="000000">
                    <a:alpha val="43137"/>
                  </a:srgbClr>
                </a:outerShdw>
              </a:effectLst>
            </a:endParaRPr>
          </a:p>
          <a:p>
            <a:pPr marL="114300" indent="0">
              <a:buNone/>
            </a:pPr>
            <a:r>
              <a:rPr lang="uk-UA" b="1" i="1" dirty="0">
                <a:solidFill>
                  <a:schemeClr val="tx1"/>
                </a:solidFill>
                <a:effectLst>
                  <a:outerShdw blurRad="38100" dist="38100" dir="2700000" algn="tl">
                    <a:srgbClr val="000000">
                      <a:alpha val="43137"/>
                    </a:srgbClr>
                  </a:outerShdw>
                </a:effectLst>
              </a:rPr>
              <a:t>   Основні послуги доступні, проте…</a:t>
            </a:r>
          </a:p>
          <a:p>
            <a:pPr marL="114300" indent="0">
              <a:buNone/>
            </a:pPr>
            <a:endParaRPr lang="uk-UA" dirty="0">
              <a:solidFill>
                <a:schemeClr val="tx1"/>
              </a:solidFill>
            </a:endParaRPr>
          </a:p>
          <a:p>
            <a:endParaRPr lang="uk-UA" dirty="0">
              <a:solidFill>
                <a:schemeClr val="tx1"/>
              </a:solidFill>
            </a:endParaRPr>
          </a:p>
        </p:txBody>
      </p:sp>
      <p:graphicFrame>
        <p:nvGraphicFramePr>
          <p:cNvPr id="19" name="Схема 18">
            <a:extLst>
              <a:ext uri="{FF2B5EF4-FFF2-40B4-BE49-F238E27FC236}">
                <a16:creationId xmlns:a16="http://schemas.microsoft.com/office/drawing/2014/main" id="{066B8574-11D0-4DDF-B60E-3142B4A179F6}"/>
              </a:ext>
            </a:extLst>
          </p:cNvPr>
          <p:cNvGraphicFramePr/>
          <p:nvPr>
            <p:extLst>
              <p:ext uri="{D42A27DB-BD31-4B8C-83A1-F6EECF244321}">
                <p14:modId xmlns:p14="http://schemas.microsoft.com/office/powerpoint/2010/main" val="2047421685"/>
              </p:ext>
            </p:extLst>
          </p:nvPr>
        </p:nvGraphicFramePr>
        <p:xfrm>
          <a:off x="2432699" y="3320429"/>
          <a:ext cx="12359148" cy="61028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79745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1" name="Google Shape;140;g352143eca64_0_0">
            <a:extLst>
              <a:ext uri="{FF2B5EF4-FFF2-40B4-BE49-F238E27FC236}">
                <a16:creationId xmlns:a16="http://schemas.microsoft.com/office/drawing/2014/main" id="{9026D498-E1AE-1D8C-E355-9870134EACB9}"/>
              </a:ext>
            </a:extLst>
          </p:cNvPr>
          <p:cNvSpPr/>
          <p:nvPr/>
        </p:nvSpPr>
        <p:spPr>
          <a:xfrm>
            <a:off x="1038758" y="6157568"/>
            <a:ext cx="538012" cy="557165"/>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 name="Google Shape;140;g352143eca64_0_0">
            <a:extLst>
              <a:ext uri="{FF2B5EF4-FFF2-40B4-BE49-F238E27FC236}">
                <a16:creationId xmlns:a16="http://schemas.microsoft.com/office/drawing/2014/main" id="{4A6B6FB4-7E98-487A-F371-17C2AE75CE6F}"/>
              </a:ext>
            </a:extLst>
          </p:cNvPr>
          <p:cNvSpPr/>
          <p:nvPr/>
        </p:nvSpPr>
        <p:spPr>
          <a:xfrm>
            <a:off x="971981" y="1932272"/>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 name="Google Shape;131;p4">
            <a:extLst>
              <a:ext uri="{FF2B5EF4-FFF2-40B4-BE49-F238E27FC236}">
                <a16:creationId xmlns:a16="http://schemas.microsoft.com/office/drawing/2014/main" id="{79910F76-C302-2B51-0370-E3B37BF5DD35}"/>
              </a:ext>
            </a:extLst>
          </p:cNvPr>
          <p:cNvSpPr/>
          <p:nvPr/>
        </p:nvSpPr>
        <p:spPr>
          <a:xfrm rot="-5400000">
            <a:off x="11420811" y="3424532"/>
            <a:ext cx="10281610" cy="3443325"/>
          </a:xfrm>
          <a:custGeom>
            <a:avLst/>
            <a:gdLst/>
            <a:ahLst/>
            <a:cxnLst/>
            <a:rect l="l" t="t" r="r" b="b"/>
            <a:pathLst>
              <a:path w="6240735" h="2176456" extrusionOk="0">
                <a:moveTo>
                  <a:pt x="0" y="0"/>
                </a:moveTo>
                <a:lnTo>
                  <a:pt x="6240735" y="0"/>
                </a:lnTo>
                <a:lnTo>
                  <a:pt x="6240735" y="2176456"/>
                </a:lnTo>
                <a:lnTo>
                  <a:pt x="0" y="217645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 name="Заголовок 1">
            <a:extLst>
              <a:ext uri="{FF2B5EF4-FFF2-40B4-BE49-F238E27FC236}">
                <a16:creationId xmlns:a16="http://schemas.microsoft.com/office/drawing/2014/main" id="{F553A118-CD4D-4080-BB99-18C2CA2240F8}"/>
              </a:ext>
            </a:extLst>
          </p:cNvPr>
          <p:cNvSpPr txBox="1">
            <a:spLocks/>
          </p:cNvSpPr>
          <p:nvPr/>
        </p:nvSpPr>
        <p:spPr>
          <a:xfrm>
            <a:off x="1393591" y="717367"/>
            <a:ext cx="12134851" cy="965863"/>
          </a:xfrm>
          <a:prstGeom prst="rect">
            <a:avLst/>
          </a:prstGeom>
        </p:spPr>
        <p:txBody>
          <a:bodyPr>
            <a:normAutofit fontScale="92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10000"/>
              </a:lnSpc>
            </a:pPr>
            <a:r>
              <a:rPr lang="uk-UA" sz="6600" b="1" dirty="0">
                <a:effectLst>
                  <a:outerShdw blurRad="38100" dist="38100" dir="2700000" algn="tl">
                    <a:srgbClr val="000000">
                      <a:alpha val="43137"/>
                    </a:srgbClr>
                  </a:outerShdw>
                </a:effectLst>
              </a:rPr>
              <a:t>Бар’єри в доступі до послуг</a:t>
            </a:r>
            <a:endParaRPr lang="ru-RU" sz="6600" b="1" dirty="0">
              <a:effectLst>
                <a:outerShdw blurRad="38100" dist="38100" dir="2700000" algn="tl">
                  <a:srgbClr val="000000">
                    <a:alpha val="43137"/>
                  </a:srgbClr>
                </a:outerShdw>
              </a:effectLst>
            </a:endParaRPr>
          </a:p>
        </p:txBody>
      </p:sp>
      <p:sp>
        <p:nvSpPr>
          <p:cNvPr id="17" name="Місце для тексту 2">
            <a:extLst>
              <a:ext uri="{FF2B5EF4-FFF2-40B4-BE49-F238E27FC236}">
                <a16:creationId xmlns:a16="http://schemas.microsoft.com/office/drawing/2014/main" id="{0656887D-EAC7-4DC3-85EA-C6BFE00379C0}"/>
              </a:ext>
            </a:extLst>
          </p:cNvPr>
          <p:cNvSpPr txBox="1">
            <a:spLocks/>
          </p:cNvSpPr>
          <p:nvPr/>
        </p:nvSpPr>
        <p:spPr>
          <a:xfrm>
            <a:off x="1643547" y="1932271"/>
            <a:ext cx="13639995" cy="7637362"/>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r>
              <a:rPr lang="uk-UA" sz="3500" b="1" u="sng" dirty="0">
                <a:solidFill>
                  <a:schemeClr val="tx1"/>
                </a:solidFill>
              </a:rPr>
              <a:t>Системні</a:t>
            </a:r>
            <a:endParaRPr lang="uk-UA" sz="3500" b="1" dirty="0">
              <a:solidFill>
                <a:schemeClr val="tx1"/>
              </a:solidFill>
            </a:endParaRPr>
          </a:p>
          <a:p>
            <a:pPr marL="514350" indent="-514350">
              <a:spcBef>
                <a:spcPts val="1200"/>
              </a:spcBef>
              <a:spcAft>
                <a:spcPts val="1200"/>
              </a:spcAft>
              <a:buFont typeface="Arial" panose="020B0604020202020204" pitchFamily="34" charset="0"/>
              <a:buChar char="•"/>
            </a:pPr>
            <a:r>
              <a:rPr lang="uk-UA" sz="3500" dirty="0">
                <a:solidFill>
                  <a:schemeClr val="tx1"/>
                </a:solidFill>
              </a:rPr>
              <a:t>Для ЦИВІЛЬНИХ громадян, які постраждали від війни, відсутня екосистема послуг </a:t>
            </a:r>
          </a:p>
          <a:p>
            <a:pPr marL="514350" indent="-514350">
              <a:spcBef>
                <a:spcPts val="1200"/>
              </a:spcBef>
              <a:spcAft>
                <a:spcPts val="1200"/>
              </a:spcAft>
              <a:buFont typeface="Arial" panose="020B0604020202020204" pitchFamily="34" charset="0"/>
              <a:buChar char="•"/>
            </a:pPr>
            <a:r>
              <a:rPr lang="uk-UA" sz="3500" dirty="0">
                <a:solidFill>
                  <a:schemeClr val="tx1"/>
                </a:solidFill>
              </a:rPr>
              <a:t>Наслідок – «хаотичність» наявної інформації, відсутність бази даних про всі доступні послуги на рівні громади </a:t>
            </a:r>
          </a:p>
          <a:p>
            <a:pPr marL="514350" indent="-514350">
              <a:spcBef>
                <a:spcPts val="1200"/>
              </a:spcBef>
              <a:spcAft>
                <a:spcPts val="1200"/>
              </a:spcAft>
              <a:buFont typeface="Arial" panose="020B0604020202020204" pitchFamily="34" charset="0"/>
              <a:buChar char="•"/>
            </a:pPr>
            <a:r>
              <a:rPr lang="uk-UA" sz="3500" dirty="0">
                <a:solidFill>
                  <a:schemeClr val="tx1"/>
                </a:solidFill>
              </a:rPr>
              <a:t>Хронічне недофінансування та кадровий голод у соціальній сфері, медицині</a:t>
            </a:r>
          </a:p>
          <a:p>
            <a:pPr marL="514350" indent="-514350">
              <a:spcBef>
                <a:spcPts val="1200"/>
              </a:spcBef>
              <a:spcAft>
                <a:spcPts val="1200"/>
              </a:spcAft>
              <a:buFont typeface="Arial" panose="020B0604020202020204" pitchFamily="34" charset="0"/>
              <a:buChar char="•"/>
            </a:pPr>
            <a:r>
              <a:rPr lang="uk-UA" sz="3500" dirty="0">
                <a:solidFill>
                  <a:schemeClr val="tx1"/>
                </a:solidFill>
              </a:rPr>
              <a:t>Відсутність доріг та громадського транспорту в громадах</a:t>
            </a:r>
          </a:p>
          <a:p>
            <a:pPr marL="514350" indent="-514350">
              <a:buFont typeface="Arial" panose="020B0604020202020204" pitchFamily="34" charset="0"/>
              <a:buChar char="•"/>
            </a:pPr>
            <a:endParaRPr lang="uk-UA" sz="3500" dirty="0">
              <a:solidFill>
                <a:schemeClr val="tx1"/>
              </a:solidFill>
            </a:endParaRPr>
          </a:p>
          <a:p>
            <a:pPr marL="114300" indent="0">
              <a:buNone/>
            </a:pPr>
            <a:r>
              <a:rPr lang="uk-UA" sz="3500" b="1" u="sng" dirty="0">
                <a:solidFill>
                  <a:schemeClr val="tx1"/>
                </a:solidFill>
              </a:rPr>
              <a:t>Індивідуальні</a:t>
            </a:r>
            <a:endParaRPr lang="uk-UA" sz="3500" b="1" dirty="0">
              <a:solidFill>
                <a:schemeClr val="tx1"/>
              </a:solidFill>
            </a:endParaRPr>
          </a:p>
          <a:p>
            <a:pPr marL="514350" indent="-514350">
              <a:spcBef>
                <a:spcPts val="600"/>
              </a:spcBef>
              <a:spcAft>
                <a:spcPts val="1200"/>
              </a:spcAft>
              <a:buFont typeface="Arial" panose="020B0604020202020204" pitchFamily="34" charset="0"/>
              <a:buChar char="•"/>
            </a:pPr>
            <a:r>
              <a:rPr lang="uk-UA" sz="3500" dirty="0">
                <a:solidFill>
                  <a:schemeClr val="tx1"/>
                </a:solidFill>
              </a:rPr>
              <a:t>Складний психоемоційний стан </a:t>
            </a:r>
          </a:p>
          <a:p>
            <a:pPr marL="514350" indent="-514350">
              <a:spcBef>
                <a:spcPts val="600"/>
              </a:spcBef>
              <a:spcAft>
                <a:spcPts val="1200"/>
              </a:spcAft>
              <a:buFont typeface="Arial" panose="020B0604020202020204" pitchFamily="34" charset="0"/>
              <a:buChar char="•"/>
            </a:pPr>
            <a:r>
              <a:rPr lang="uk-UA" sz="3500" dirty="0">
                <a:solidFill>
                  <a:schemeClr val="tx1"/>
                </a:solidFill>
              </a:rPr>
              <a:t>Недостатня поінформованість про наявні послуги та процедури їх отримання </a:t>
            </a:r>
          </a:p>
          <a:p>
            <a:pPr marL="514350" indent="-514350">
              <a:spcBef>
                <a:spcPts val="600"/>
              </a:spcBef>
              <a:spcAft>
                <a:spcPts val="1200"/>
              </a:spcAft>
              <a:buFont typeface="Arial" panose="020B0604020202020204" pitchFamily="34" charset="0"/>
              <a:buChar char="•"/>
            </a:pPr>
            <a:r>
              <a:rPr lang="uk-UA" sz="3500" dirty="0">
                <a:solidFill>
                  <a:schemeClr val="tx1"/>
                </a:solidFill>
              </a:rPr>
              <a:t>Фізичні (травми, інвалідність), соціальні (відсутність підтримки, наявність маленьких дітей або дорослих, які потребують стороннього догляду), фінансові (напр., необхідність їздити в обласний центр) та інші перешкоди (напр., відсутність документів)</a:t>
            </a:r>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800997" y="735023"/>
            <a:ext cx="13990850" cy="1009049"/>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uk-UA" sz="4000" b="1" dirty="0">
                <a:effectLst>
                  <a:outerShdw blurRad="38100" dist="38100" dir="2700000" algn="tl">
                    <a:srgbClr val="000000">
                      <a:alpha val="43137"/>
                    </a:srgbClr>
                  </a:outerShdw>
                </a:effectLst>
              </a:rPr>
              <a:t>Типи надавачів послуг та їх роль у системі підтримки</a:t>
            </a:r>
            <a:endParaRPr lang="uk-UA" sz="4000"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graphicFrame>
        <p:nvGraphicFramePr>
          <p:cNvPr id="12" name="Схема 11">
            <a:extLst>
              <a:ext uri="{FF2B5EF4-FFF2-40B4-BE49-F238E27FC236}">
                <a16:creationId xmlns:a16="http://schemas.microsoft.com/office/drawing/2014/main" id="{789C63EB-9466-48F4-ACBA-12777720B2C0}"/>
              </a:ext>
            </a:extLst>
          </p:cNvPr>
          <p:cNvGraphicFramePr/>
          <p:nvPr>
            <p:extLst>
              <p:ext uri="{D42A27DB-BD31-4B8C-83A1-F6EECF244321}">
                <p14:modId xmlns:p14="http://schemas.microsoft.com/office/powerpoint/2010/main" val="715069980"/>
              </p:ext>
            </p:extLst>
          </p:nvPr>
        </p:nvGraphicFramePr>
        <p:xfrm>
          <a:off x="1138054" y="1632111"/>
          <a:ext cx="13316736" cy="84705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43133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1728997" y="735023"/>
            <a:ext cx="12134851" cy="1009049"/>
          </a:xfrm>
          <a:prstGeom prst="rect">
            <a:avLst/>
          </a:prstGeom>
        </p:spPr>
        <p:txBody>
          <a:bodyPr>
            <a:normAutofit fontScale="92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uk-UA" sz="6600" dirty="0">
                <a:effectLst>
                  <a:outerShdw blurRad="38100" dist="38100" dir="2700000" algn="tl">
                    <a:srgbClr val="000000">
                      <a:alpha val="43137"/>
                    </a:srgbClr>
                  </a:outerShdw>
                </a:effectLst>
              </a:rPr>
              <a:t>Алгоритм роботи з потерпілим</a:t>
            </a: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graphicFrame>
        <p:nvGraphicFramePr>
          <p:cNvPr id="10" name="Схема 9">
            <a:extLst>
              <a:ext uri="{FF2B5EF4-FFF2-40B4-BE49-F238E27FC236}">
                <a16:creationId xmlns:a16="http://schemas.microsoft.com/office/drawing/2014/main" id="{16D0A23F-B08C-4289-9889-1A2C439DF3CA}"/>
              </a:ext>
            </a:extLst>
          </p:cNvPr>
          <p:cNvGraphicFramePr/>
          <p:nvPr>
            <p:extLst>
              <p:ext uri="{D42A27DB-BD31-4B8C-83A1-F6EECF244321}">
                <p14:modId xmlns:p14="http://schemas.microsoft.com/office/powerpoint/2010/main" val="3907256904"/>
              </p:ext>
            </p:extLst>
          </p:nvPr>
        </p:nvGraphicFramePr>
        <p:xfrm>
          <a:off x="1248697" y="2306936"/>
          <a:ext cx="13543150" cy="63905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38288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22827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424543" y="479323"/>
            <a:ext cx="14483443" cy="1009049"/>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ru-RU" sz="4400" b="1" dirty="0" err="1">
                <a:effectLst>
                  <a:outerShdw blurRad="38100" dist="38100" dir="2700000" algn="tl">
                    <a:srgbClr val="000000">
                      <a:alpha val="43137"/>
                    </a:srgbClr>
                  </a:outerShdw>
                </a:effectLst>
              </a:rPr>
              <a:t>Переваги</a:t>
            </a:r>
            <a:r>
              <a:rPr lang="ru-RU" sz="4400" b="1" dirty="0">
                <a:effectLst>
                  <a:outerShdw blurRad="38100" dist="38100" dir="2700000" algn="tl">
                    <a:srgbClr val="000000">
                      <a:alpha val="43137"/>
                    </a:srgbClr>
                  </a:outerShdw>
                </a:effectLst>
              </a:rPr>
              <a:t> та </a:t>
            </a:r>
            <a:r>
              <a:rPr lang="ru-RU" sz="4400" b="1" dirty="0" err="1">
                <a:effectLst>
                  <a:outerShdw blurRad="38100" dist="38100" dir="2700000" algn="tl">
                    <a:srgbClr val="000000">
                      <a:alpha val="43137"/>
                    </a:srgbClr>
                  </a:outerShdw>
                </a:effectLst>
              </a:rPr>
              <a:t>обмеження</a:t>
            </a:r>
            <a:r>
              <a:rPr lang="ru-RU" sz="4400" b="1" dirty="0">
                <a:effectLst>
                  <a:outerShdw blurRad="38100" dist="38100" dir="2700000" algn="tl">
                    <a:srgbClr val="000000">
                      <a:alpha val="43137"/>
                    </a:srgbClr>
                  </a:outerShdw>
                </a:effectLst>
              </a:rPr>
              <a:t> державних </a:t>
            </a:r>
            <a:r>
              <a:rPr lang="ru-RU" sz="4400" b="1" dirty="0" err="1">
                <a:effectLst>
                  <a:outerShdw blurRad="38100" dist="38100" dir="2700000" algn="tl">
                    <a:srgbClr val="000000">
                      <a:alpha val="43137"/>
                    </a:srgbClr>
                  </a:outerShdw>
                </a:effectLst>
              </a:rPr>
              <a:t>надавачів</a:t>
            </a:r>
            <a:r>
              <a:rPr lang="ru-RU" sz="4400" b="1" dirty="0">
                <a:effectLst>
                  <a:outerShdw blurRad="38100" dist="38100" dir="2700000" algn="tl">
                    <a:srgbClr val="000000">
                      <a:alpha val="43137"/>
                    </a:srgbClr>
                  </a:outerShdw>
                </a:effectLst>
              </a:rPr>
              <a:t> </a:t>
            </a:r>
            <a:r>
              <a:rPr lang="ru-RU" sz="4400" b="1" dirty="0" err="1">
                <a:effectLst>
                  <a:outerShdw blurRad="38100" dist="38100" dir="2700000" algn="tl">
                    <a:srgbClr val="000000">
                      <a:alpha val="43137"/>
                    </a:srgbClr>
                  </a:outerShdw>
                </a:effectLst>
              </a:rPr>
              <a:t>послуг</a:t>
            </a:r>
            <a:endParaRPr lang="uk-UA" sz="4400" b="1"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graphicFrame>
        <p:nvGraphicFramePr>
          <p:cNvPr id="9" name="Таблица 7">
            <a:extLst>
              <a:ext uri="{FF2B5EF4-FFF2-40B4-BE49-F238E27FC236}">
                <a16:creationId xmlns:a16="http://schemas.microsoft.com/office/drawing/2014/main" id="{3B4F960F-624F-40C1-BCF2-E38E5311B953}"/>
              </a:ext>
            </a:extLst>
          </p:cNvPr>
          <p:cNvGraphicFramePr>
            <a:graphicFrameLocks/>
          </p:cNvGraphicFramePr>
          <p:nvPr>
            <p:extLst>
              <p:ext uri="{D42A27DB-BD31-4B8C-83A1-F6EECF244321}">
                <p14:modId xmlns:p14="http://schemas.microsoft.com/office/powerpoint/2010/main" val="1722368169"/>
              </p:ext>
            </p:extLst>
          </p:nvPr>
        </p:nvGraphicFramePr>
        <p:xfrm>
          <a:off x="831940" y="1447890"/>
          <a:ext cx="14076046" cy="8394848"/>
        </p:xfrm>
        <a:graphic>
          <a:graphicData uri="http://schemas.openxmlformats.org/drawingml/2006/table">
            <a:tbl>
              <a:tblPr firstRow="1" bandRow="1">
                <a:tableStyleId>{5C22544A-7EE6-4342-B048-85BDC9FD1C3A}</a:tableStyleId>
              </a:tblPr>
              <a:tblGrid>
                <a:gridCol w="7038023">
                  <a:extLst>
                    <a:ext uri="{9D8B030D-6E8A-4147-A177-3AD203B41FA5}">
                      <a16:colId xmlns:a16="http://schemas.microsoft.com/office/drawing/2014/main" val="813727862"/>
                    </a:ext>
                  </a:extLst>
                </a:gridCol>
                <a:gridCol w="7038023">
                  <a:extLst>
                    <a:ext uri="{9D8B030D-6E8A-4147-A177-3AD203B41FA5}">
                      <a16:colId xmlns:a16="http://schemas.microsoft.com/office/drawing/2014/main" val="4153584689"/>
                    </a:ext>
                  </a:extLst>
                </a:gridCol>
              </a:tblGrid>
              <a:tr h="588159">
                <a:tc>
                  <a:txBody>
                    <a:bodyPr/>
                    <a:lstStyle/>
                    <a:p>
                      <a:pPr algn="ctr"/>
                      <a:r>
                        <a:rPr lang="ru-RU" sz="3200" b="1" dirty="0" err="1"/>
                        <a:t>Сильні</a:t>
                      </a:r>
                      <a:r>
                        <a:rPr lang="ru-RU" sz="3200" b="1" dirty="0"/>
                        <a:t> </a:t>
                      </a:r>
                      <a:r>
                        <a:rPr lang="ru-RU" sz="3200" b="1" dirty="0" err="1"/>
                        <a:t>сторони</a:t>
                      </a:r>
                      <a:endParaRPr lang="ru-RU" sz="3200" dirty="0"/>
                    </a:p>
                  </a:txBody>
                  <a:tcPr marL="137160" marR="137160" marT="68580" marB="68580">
                    <a:solidFill>
                      <a:srgbClr val="45ABAD"/>
                    </a:solidFill>
                  </a:tcPr>
                </a:tc>
                <a:tc>
                  <a:txBody>
                    <a:bodyPr/>
                    <a:lstStyle/>
                    <a:p>
                      <a:pPr algn="ctr"/>
                      <a:r>
                        <a:rPr lang="ru-RU" sz="3200" b="1" dirty="0" err="1"/>
                        <a:t>Виклики</a:t>
                      </a:r>
                      <a:endParaRPr lang="ru-RU" sz="3200" dirty="0"/>
                    </a:p>
                  </a:txBody>
                  <a:tcPr marL="137160" marR="137160" marT="68580" marB="68580">
                    <a:solidFill>
                      <a:srgbClr val="45ABAD"/>
                    </a:solidFill>
                  </a:tcPr>
                </a:tc>
                <a:extLst>
                  <a:ext uri="{0D108BD9-81ED-4DB2-BD59-A6C34878D82A}">
                    <a16:rowId xmlns:a16="http://schemas.microsoft.com/office/drawing/2014/main" val="3832265112"/>
                  </a:ext>
                </a:extLst>
              </a:tr>
              <a:tr h="1289902">
                <a:tc>
                  <a:txBody>
                    <a:bodyPr/>
                    <a:lstStyle/>
                    <a:p>
                      <a:pPr marL="457200" indent="-457200">
                        <a:buFont typeface="Arial" panose="020B0604020202020204" pitchFamily="34" charset="0"/>
                        <a:buChar char="•"/>
                      </a:pPr>
                      <a:r>
                        <a:rPr lang="ru-RU" sz="3200" b="1" dirty="0" err="1"/>
                        <a:t>Офіційні</a:t>
                      </a:r>
                      <a:r>
                        <a:rPr lang="ru-RU" sz="3200" b="1" dirty="0"/>
                        <a:t> </a:t>
                      </a:r>
                      <a:r>
                        <a:rPr lang="ru-RU" sz="3200" b="1" dirty="0" err="1"/>
                        <a:t>повноваження</a:t>
                      </a:r>
                      <a:endParaRPr lang="ru-RU" sz="3200" dirty="0"/>
                    </a:p>
                  </a:txBody>
                  <a:tcPr marL="137160" marR="137160" marT="68580" marB="68580"/>
                </a:tc>
                <a:tc>
                  <a:txBody>
                    <a:bodyPr/>
                    <a:lstStyle/>
                    <a:p>
                      <a:pPr marL="457200" indent="-457200">
                        <a:buFont typeface="Arial" panose="020B0604020202020204" pitchFamily="34" charset="0"/>
                        <a:buChar char="•"/>
                      </a:pPr>
                      <a:r>
                        <a:rPr lang="ru-RU" sz="3200" b="1" dirty="0" err="1"/>
                        <a:t>Бюрократичність</a:t>
                      </a:r>
                      <a:r>
                        <a:rPr lang="ru-RU" sz="3200" b="1" dirty="0"/>
                        <a:t> та </a:t>
                      </a:r>
                      <a:r>
                        <a:rPr lang="ru-RU" sz="3200" b="1" dirty="0" err="1"/>
                        <a:t>повільні</a:t>
                      </a:r>
                      <a:r>
                        <a:rPr lang="ru-RU" sz="3200" b="1" dirty="0"/>
                        <a:t> </a:t>
                      </a:r>
                      <a:r>
                        <a:rPr lang="ru-RU" sz="3200" b="1" dirty="0" err="1"/>
                        <a:t>процеси</a:t>
                      </a:r>
                      <a:r>
                        <a:rPr lang="ru-RU" sz="3200" b="1" dirty="0"/>
                        <a:t>  </a:t>
                      </a:r>
                      <a:endParaRPr lang="ru-RU" sz="3200" dirty="0"/>
                    </a:p>
                  </a:txBody>
                  <a:tcPr marL="137160" marR="137160" marT="68580" marB="68580"/>
                </a:tc>
                <a:extLst>
                  <a:ext uri="{0D108BD9-81ED-4DB2-BD59-A6C34878D82A}">
                    <a16:rowId xmlns:a16="http://schemas.microsoft.com/office/drawing/2014/main" val="434866965"/>
                  </a:ext>
                </a:extLst>
              </a:tr>
              <a:tr h="1506260">
                <a:tc>
                  <a:txBody>
                    <a:bodyPr/>
                    <a:lstStyle/>
                    <a:p>
                      <a:pPr marL="457200" indent="-457200">
                        <a:buFont typeface="Arial" panose="020B0604020202020204" pitchFamily="34" charset="0"/>
                        <a:buChar char="•"/>
                      </a:pPr>
                      <a:r>
                        <a:rPr lang="ru-RU" sz="3200" b="1" dirty="0"/>
                        <a:t>Доступ до державних </a:t>
                      </a:r>
                      <a:r>
                        <a:rPr lang="ru-RU" sz="3200" b="1" dirty="0" err="1"/>
                        <a:t>реєстрів</a:t>
                      </a:r>
                      <a:endParaRPr lang="ru-RU" sz="3200" dirty="0"/>
                    </a:p>
                  </a:txBody>
                  <a:tcPr marL="137160" marR="137160" marT="68580" marB="68580"/>
                </a:tc>
                <a:tc>
                  <a:txBody>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3200" b="1" dirty="0"/>
                        <a:t>Брак </a:t>
                      </a:r>
                      <a:r>
                        <a:rPr lang="ru-RU" sz="3200" b="1" dirty="0" err="1"/>
                        <a:t>спеціалізованих</a:t>
                      </a:r>
                      <a:r>
                        <a:rPr lang="ru-RU" sz="3200" b="1" dirty="0"/>
                        <a:t> </a:t>
                      </a:r>
                      <a:r>
                        <a:rPr lang="ru-RU" sz="3200" b="1" dirty="0" err="1"/>
                        <a:t>психологів</a:t>
                      </a:r>
                      <a:r>
                        <a:rPr lang="ru-RU" sz="3200" dirty="0"/>
                        <a:t> та </a:t>
                      </a:r>
                      <a:r>
                        <a:rPr lang="ru-RU" sz="3200" dirty="0" err="1"/>
                        <a:t>навичок</a:t>
                      </a:r>
                      <a:r>
                        <a:rPr lang="ru-RU" sz="3200" dirty="0"/>
                        <a:t> </a:t>
                      </a:r>
                      <a:r>
                        <a:rPr lang="ru-RU" sz="3200" dirty="0" err="1"/>
                        <a:t>роботи</a:t>
                      </a:r>
                      <a:r>
                        <a:rPr lang="ru-RU" sz="3200" dirty="0"/>
                        <a:t> з травмою</a:t>
                      </a:r>
                    </a:p>
                  </a:txBody>
                  <a:tcPr marL="137160" marR="137160" marT="68580" marB="68580"/>
                </a:tc>
                <a:extLst>
                  <a:ext uri="{0D108BD9-81ED-4DB2-BD59-A6C34878D82A}">
                    <a16:rowId xmlns:a16="http://schemas.microsoft.com/office/drawing/2014/main" val="2874418961"/>
                  </a:ext>
                </a:extLst>
              </a:tr>
              <a:tr h="1054666">
                <a:tc>
                  <a:txBody>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3200" b="1" dirty="0" err="1"/>
                        <a:t>Стабільність</a:t>
                      </a:r>
                      <a:r>
                        <a:rPr lang="ru-RU" sz="3200" b="1" dirty="0"/>
                        <a:t> </a:t>
                      </a:r>
                      <a:r>
                        <a:rPr lang="ru-RU" sz="3200" b="1" dirty="0" err="1"/>
                        <a:t>роботи</a:t>
                      </a:r>
                      <a:endParaRPr lang="ru-RU" sz="3200" dirty="0"/>
                    </a:p>
                    <a:p>
                      <a:pPr marL="457200" indent="-457200">
                        <a:buFont typeface="Arial" panose="020B0604020202020204" pitchFamily="34" charset="0"/>
                        <a:buChar char="•"/>
                      </a:pPr>
                      <a:endParaRPr lang="ru-RU" sz="3200" dirty="0"/>
                    </a:p>
                  </a:txBody>
                  <a:tcPr marL="137160" marR="137160" marT="68580" marB="68580"/>
                </a:tc>
                <a:tc>
                  <a:txBody>
                    <a:bodyPr/>
                    <a:lstStyle/>
                    <a:p>
                      <a:pPr marL="457200" indent="-457200">
                        <a:buFont typeface="Arial" panose="020B0604020202020204" pitchFamily="34" charset="0"/>
                        <a:buChar char="•"/>
                      </a:pPr>
                      <a:r>
                        <a:rPr lang="ru-RU" sz="3200" b="1" dirty="0" err="1"/>
                        <a:t>Низька</a:t>
                      </a:r>
                      <a:r>
                        <a:rPr lang="ru-RU" sz="3200" b="1" dirty="0"/>
                        <a:t> </a:t>
                      </a:r>
                      <a:r>
                        <a:rPr lang="ru-RU" sz="3200" b="1" dirty="0" err="1"/>
                        <a:t>довіра</a:t>
                      </a:r>
                      <a:r>
                        <a:rPr lang="ru-RU" sz="3200" b="1" dirty="0"/>
                        <a:t> </a:t>
                      </a:r>
                      <a:r>
                        <a:rPr lang="ru-RU" sz="3200" b="1" dirty="0" err="1"/>
                        <a:t>клієнтів</a:t>
                      </a:r>
                      <a:endParaRPr lang="ru-RU" sz="3200" dirty="0"/>
                    </a:p>
                  </a:txBody>
                  <a:tcPr marL="137160" marR="137160" marT="68580" marB="68580"/>
                </a:tc>
                <a:extLst>
                  <a:ext uri="{0D108BD9-81ED-4DB2-BD59-A6C34878D82A}">
                    <a16:rowId xmlns:a16="http://schemas.microsoft.com/office/drawing/2014/main" val="1478194372"/>
                  </a:ext>
                </a:extLst>
              </a:tr>
              <a:tr h="1054666">
                <a:tc>
                  <a:txBody>
                    <a:bodyPr/>
                    <a:lstStyle/>
                    <a:p>
                      <a:pPr marL="457200" indent="-457200">
                        <a:buFont typeface="Arial" panose="020B0604020202020204" pitchFamily="34" charset="0"/>
                        <a:buChar char="•"/>
                      </a:pPr>
                      <a:r>
                        <a:rPr lang="ru-RU" sz="3200" b="1" dirty="0"/>
                        <a:t>Тривалий </a:t>
                      </a:r>
                      <a:r>
                        <a:rPr lang="ru-RU" sz="3200" b="1" dirty="0" err="1"/>
                        <a:t>супровід</a:t>
                      </a:r>
                      <a:endParaRPr lang="ru-RU" sz="3200" dirty="0"/>
                    </a:p>
                  </a:txBody>
                  <a:tcPr marL="137160" marR="137160" marT="68580" marB="68580"/>
                </a:tc>
                <a:tc>
                  <a:txBody>
                    <a:bodyPr/>
                    <a:lstStyle/>
                    <a:p>
                      <a:pPr marL="457200" indent="-457200">
                        <a:buFont typeface="Arial" panose="020B0604020202020204" pitchFamily="34" charset="0"/>
                        <a:buChar char="•"/>
                      </a:pPr>
                      <a:r>
                        <a:rPr lang="ru-RU" sz="3200" b="1" dirty="0" err="1"/>
                        <a:t>Обмеженість</a:t>
                      </a:r>
                      <a:r>
                        <a:rPr lang="ru-RU" sz="3200" b="1" dirty="0"/>
                        <a:t> </a:t>
                      </a:r>
                      <a:r>
                        <a:rPr lang="ru-RU" sz="3200" b="1" dirty="0" err="1"/>
                        <a:t>ресурсів</a:t>
                      </a:r>
                      <a:endParaRPr lang="ru-RU" sz="3200" dirty="0"/>
                    </a:p>
                  </a:txBody>
                  <a:tcPr marL="137160" marR="137160" marT="68580" marB="68580"/>
                </a:tc>
                <a:extLst>
                  <a:ext uri="{0D108BD9-81ED-4DB2-BD59-A6C34878D82A}">
                    <a16:rowId xmlns:a16="http://schemas.microsoft.com/office/drawing/2014/main" val="2508706485"/>
                  </a:ext>
                </a:extLst>
              </a:tr>
              <a:tr h="1054666">
                <a:tc>
                  <a:txBody>
                    <a:bodyPr/>
                    <a:lstStyle/>
                    <a:p>
                      <a:endParaRPr lang="ru-RU" sz="3200" dirty="0"/>
                    </a:p>
                  </a:txBody>
                  <a:tcPr marL="137160" marR="137160" marT="68580" marB="68580"/>
                </a:tc>
                <a:tc>
                  <a:txBody>
                    <a:bodyPr/>
                    <a:lstStyle/>
                    <a:p>
                      <a:pPr marL="457200" indent="-457200">
                        <a:buFont typeface="Arial" panose="020B0604020202020204" pitchFamily="34" charset="0"/>
                        <a:buChar char="•"/>
                      </a:pPr>
                      <a:r>
                        <a:rPr lang="uk-UA" sz="3200" b="1" dirty="0"/>
                        <a:t>Низька заробітна плата фахівців</a:t>
                      </a:r>
                      <a:endParaRPr lang="ru-RU" sz="3200" dirty="0"/>
                    </a:p>
                  </a:txBody>
                  <a:tcPr marL="137160" marR="137160" marT="68580" marB="68580"/>
                </a:tc>
                <a:extLst>
                  <a:ext uri="{0D108BD9-81ED-4DB2-BD59-A6C34878D82A}">
                    <a16:rowId xmlns:a16="http://schemas.microsoft.com/office/drawing/2014/main" val="1735755016"/>
                  </a:ext>
                </a:extLst>
              </a:tr>
              <a:tr h="1506260">
                <a:tc>
                  <a:txBody>
                    <a:bodyPr/>
                    <a:lstStyle/>
                    <a:p>
                      <a:endParaRPr lang="ru-RU" sz="3200" dirty="0"/>
                    </a:p>
                  </a:txBody>
                  <a:tcPr marL="137160" marR="137160" marT="68580" marB="68580"/>
                </a:tc>
                <a:tc>
                  <a:txBody>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3200" b="1" dirty="0" err="1"/>
                        <a:t>Відсутність</a:t>
                      </a:r>
                      <a:r>
                        <a:rPr lang="ru-RU" sz="3200" b="1" dirty="0"/>
                        <a:t> </a:t>
                      </a:r>
                      <a:r>
                        <a:rPr lang="ru-RU" sz="3200" b="1" dirty="0" err="1"/>
                        <a:t>єдиного</a:t>
                      </a:r>
                      <a:r>
                        <a:rPr lang="ru-RU" sz="3200" b="1" dirty="0"/>
                        <a:t> маршруту для цивільних</a:t>
                      </a:r>
                      <a:endParaRPr lang="ru-RU" sz="3200" dirty="0"/>
                    </a:p>
                    <a:p>
                      <a:pPr marL="457200" indent="-457200">
                        <a:buFont typeface="Arial" panose="020B0604020202020204" pitchFamily="34" charset="0"/>
                        <a:buChar char="•"/>
                      </a:pPr>
                      <a:endParaRPr lang="ru-RU" sz="3200" dirty="0"/>
                    </a:p>
                  </a:txBody>
                  <a:tcPr marL="137160" marR="137160" marT="68580" marB="68580"/>
                </a:tc>
                <a:extLst>
                  <a:ext uri="{0D108BD9-81ED-4DB2-BD59-A6C34878D82A}">
                    <a16:rowId xmlns:a16="http://schemas.microsoft.com/office/drawing/2014/main" val="1440960595"/>
                  </a:ext>
                </a:extLst>
              </a:tr>
            </a:tbl>
          </a:graphicData>
        </a:graphic>
      </p:graphicFrame>
    </p:spTree>
    <p:extLst>
      <p:ext uri="{BB962C8B-B14F-4D97-AF65-F5344CB8AC3E}">
        <p14:creationId xmlns:p14="http://schemas.microsoft.com/office/powerpoint/2010/main" val="3266375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22827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827731" y="688814"/>
            <a:ext cx="13543149" cy="1009049"/>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ru-RU" sz="4400" b="1" dirty="0" err="1">
                <a:effectLst>
                  <a:outerShdw blurRad="38100" dist="38100" dir="2700000" algn="tl">
                    <a:srgbClr val="000000">
                      <a:alpha val="43137"/>
                    </a:srgbClr>
                  </a:outerShdw>
                </a:effectLst>
              </a:rPr>
              <a:t>Переваги</a:t>
            </a:r>
            <a:r>
              <a:rPr lang="ru-RU" sz="4400" b="1" dirty="0">
                <a:effectLst>
                  <a:outerShdw blurRad="38100" dist="38100" dir="2700000" algn="tl">
                    <a:srgbClr val="000000">
                      <a:alpha val="43137"/>
                    </a:srgbClr>
                  </a:outerShdw>
                </a:effectLst>
              </a:rPr>
              <a:t> та </a:t>
            </a:r>
            <a:r>
              <a:rPr lang="ru-RU" sz="4400" b="1" dirty="0" err="1">
                <a:effectLst>
                  <a:outerShdw blurRad="38100" dist="38100" dir="2700000" algn="tl">
                    <a:srgbClr val="000000">
                      <a:alpha val="43137"/>
                    </a:srgbClr>
                  </a:outerShdw>
                </a:effectLst>
              </a:rPr>
              <a:t>обмеження</a:t>
            </a:r>
            <a:r>
              <a:rPr lang="ru-RU" sz="4400" b="1" dirty="0">
                <a:effectLst>
                  <a:outerShdw blurRad="38100" dist="38100" dir="2700000" algn="tl">
                    <a:srgbClr val="000000">
                      <a:alpha val="43137"/>
                    </a:srgbClr>
                  </a:outerShdw>
                </a:effectLst>
              </a:rPr>
              <a:t> НУО</a:t>
            </a:r>
            <a:endParaRPr lang="uk-UA" sz="4400" b="1"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graphicFrame>
        <p:nvGraphicFramePr>
          <p:cNvPr id="10" name="Таблица 4">
            <a:extLst>
              <a:ext uri="{FF2B5EF4-FFF2-40B4-BE49-F238E27FC236}">
                <a16:creationId xmlns:a16="http://schemas.microsoft.com/office/drawing/2014/main" id="{B96BDD39-7CD5-4B9F-86F8-D1C3320F478D}"/>
              </a:ext>
            </a:extLst>
          </p:cNvPr>
          <p:cNvGraphicFramePr>
            <a:graphicFrameLocks/>
          </p:cNvGraphicFramePr>
          <p:nvPr>
            <p:extLst>
              <p:ext uri="{D42A27DB-BD31-4B8C-83A1-F6EECF244321}">
                <p14:modId xmlns:p14="http://schemas.microsoft.com/office/powerpoint/2010/main" val="2767392586"/>
              </p:ext>
            </p:extLst>
          </p:nvPr>
        </p:nvGraphicFramePr>
        <p:xfrm>
          <a:off x="1146899" y="1985870"/>
          <a:ext cx="13537506" cy="7322824"/>
        </p:xfrm>
        <a:graphic>
          <a:graphicData uri="http://schemas.openxmlformats.org/drawingml/2006/table">
            <a:tbl>
              <a:tblPr firstRow="1" bandRow="1">
                <a:tableStyleId>{5C22544A-7EE6-4342-B048-85BDC9FD1C3A}</a:tableStyleId>
              </a:tblPr>
              <a:tblGrid>
                <a:gridCol w="6768753">
                  <a:extLst>
                    <a:ext uri="{9D8B030D-6E8A-4147-A177-3AD203B41FA5}">
                      <a16:colId xmlns:a16="http://schemas.microsoft.com/office/drawing/2014/main" val="184777793"/>
                    </a:ext>
                  </a:extLst>
                </a:gridCol>
                <a:gridCol w="6768753">
                  <a:extLst>
                    <a:ext uri="{9D8B030D-6E8A-4147-A177-3AD203B41FA5}">
                      <a16:colId xmlns:a16="http://schemas.microsoft.com/office/drawing/2014/main" val="312495567"/>
                    </a:ext>
                  </a:extLst>
                </a:gridCol>
              </a:tblGrid>
              <a:tr h="263091">
                <a:tc>
                  <a:txBody>
                    <a:bodyPr/>
                    <a:lstStyle/>
                    <a:p>
                      <a:pPr algn="ctr"/>
                      <a:r>
                        <a:rPr lang="ru-RU" sz="3200" b="1" dirty="0" err="1"/>
                        <a:t>Сильні</a:t>
                      </a:r>
                      <a:r>
                        <a:rPr lang="ru-RU" sz="3200" b="1" dirty="0"/>
                        <a:t> </a:t>
                      </a:r>
                      <a:r>
                        <a:rPr lang="ru-RU" sz="3200" b="1" dirty="0" err="1"/>
                        <a:t>сторони</a:t>
                      </a:r>
                      <a:endParaRPr lang="ru-RU" sz="3200" dirty="0"/>
                    </a:p>
                  </a:txBody>
                  <a:tcPr marL="137160" marR="137160" marT="68580" marB="68580">
                    <a:solidFill>
                      <a:srgbClr val="45ABAD"/>
                    </a:solidFill>
                  </a:tcPr>
                </a:tc>
                <a:tc>
                  <a:txBody>
                    <a:bodyPr/>
                    <a:lstStyle/>
                    <a:p>
                      <a:pPr algn="ctr"/>
                      <a:r>
                        <a:rPr lang="ru-RU" sz="3200" b="1" dirty="0" err="1"/>
                        <a:t>Виклики</a:t>
                      </a:r>
                      <a:endParaRPr lang="ru-RU" sz="3200" dirty="0"/>
                    </a:p>
                  </a:txBody>
                  <a:tcPr marL="137160" marR="137160" marT="68580" marB="68580">
                    <a:solidFill>
                      <a:srgbClr val="45ABAD"/>
                    </a:solidFill>
                  </a:tcPr>
                </a:tc>
                <a:extLst>
                  <a:ext uri="{0D108BD9-81ED-4DB2-BD59-A6C34878D82A}">
                    <a16:rowId xmlns:a16="http://schemas.microsoft.com/office/drawing/2014/main" val="2663632658"/>
                  </a:ext>
                </a:extLst>
              </a:tr>
              <a:tr h="1370373">
                <a:tc>
                  <a:txBody>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ru-RU" sz="3200" b="1" dirty="0" err="1"/>
                        <a:t>Гнучкість</a:t>
                      </a:r>
                      <a:r>
                        <a:rPr lang="ru-RU" sz="3200" b="1" dirty="0"/>
                        <a:t> і </a:t>
                      </a:r>
                      <a:r>
                        <a:rPr lang="ru-RU" sz="3200" b="1" dirty="0" err="1"/>
                        <a:t>швидкість</a:t>
                      </a:r>
                      <a:r>
                        <a:rPr lang="ru-RU" sz="3200" b="1" dirty="0"/>
                        <a:t> </a:t>
                      </a:r>
                      <a:r>
                        <a:rPr lang="ru-RU" sz="3200" b="1" dirty="0" err="1"/>
                        <a:t>реагування</a:t>
                      </a:r>
                      <a:endParaRPr lang="ru-RU" sz="3200" dirty="0"/>
                    </a:p>
                  </a:txBody>
                  <a:tcPr marL="137160" marR="137160" marT="68580" marB="68580"/>
                </a:tc>
                <a:tc>
                  <a:txBody>
                    <a:bodyPr/>
                    <a:lstStyle/>
                    <a:p>
                      <a:pPr marL="457200" indent="-457200">
                        <a:spcAft>
                          <a:spcPts val="1200"/>
                        </a:spcAft>
                        <a:buFont typeface="Arial" panose="020B0604020202020204" pitchFamily="34" charset="0"/>
                        <a:buChar char="•"/>
                      </a:pPr>
                      <a:r>
                        <a:rPr lang="ru-RU" sz="3200" b="1" dirty="0" err="1"/>
                        <a:t>Залежність</a:t>
                      </a:r>
                      <a:r>
                        <a:rPr lang="ru-RU" sz="3200" b="1" dirty="0"/>
                        <a:t> </a:t>
                      </a:r>
                      <a:r>
                        <a:rPr lang="ru-RU" sz="3200" b="1" dirty="0" err="1"/>
                        <a:t>від</a:t>
                      </a:r>
                      <a:r>
                        <a:rPr lang="ru-RU" sz="3200" b="1" dirty="0"/>
                        <a:t> </a:t>
                      </a:r>
                      <a:r>
                        <a:rPr lang="ru-RU" sz="3200" b="1" dirty="0" err="1"/>
                        <a:t>грантів</a:t>
                      </a:r>
                      <a:r>
                        <a:rPr lang="ru-RU" sz="3200" b="1" dirty="0"/>
                        <a:t> і </a:t>
                      </a:r>
                      <a:r>
                        <a:rPr lang="ru-RU" sz="3200" b="1" dirty="0" err="1"/>
                        <a:t>проєктів</a:t>
                      </a:r>
                      <a:endParaRPr lang="ru-RU" sz="3200" dirty="0"/>
                    </a:p>
                  </a:txBody>
                  <a:tcPr marL="137160" marR="137160" marT="68580" marB="68580"/>
                </a:tc>
                <a:extLst>
                  <a:ext uri="{0D108BD9-81ED-4DB2-BD59-A6C34878D82A}">
                    <a16:rowId xmlns:a16="http://schemas.microsoft.com/office/drawing/2014/main" val="987096175"/>
                  </a:ext>
                </a:extLst>
              </a:tr>
              <a:tr h="1430593">
                <a:tc>
                  <a:txBody>
                    <a:bodyPr/>
                    <a:lstStyle/>
                    <a:p>
                      <a:pPr marL="457200" indent="-457200">
                        <a:spcAft>
                          <a:spcPts val="1200"/>
                        </a:spcAft>
                        <a:buFont typeface="Arial" panose="020B0604020202020204" pitchFamily="34" charset="0"/>
                        <a:buChar char="•"/>
                      </a:pPr>
                      <a:r>
                        <a:rPr lang="ru-RU" sz="3200" b="1" dirty="0" err="1"/>
                        <a:t>Експертиза</a:t>
                      </a:r>
                      <a:r>
                        <a:rPr lang="ru-RU" sz="3200" b="1" dirty="0"/>
                        <a:t> у </a:t>
                      </a:r>
                      <a:r>
                        <a:rPr lang="ru-RU" sz="3200" b="1" dirty="0" err="1"/>
                        <a:t>травмі</a:t>
                      </a:r>
                      <a:r>
                        <a:rPr lang="ru-RU" sz="3200" b="1" dirty="0"/>
                        <a:t> полону, </a:t>
                      </a:r>
                      <a:r>
                        <a:rPr lang="ru-RU" sz="3200" b="1" dirty="0" err="1"/>
                        <a:t>тортурах</a:t>
                      </a:r>
                      <a:r>
                        <a:rPr lang="ru-RU" sz="3200" b="1" dirty="0"/>
                        <a:t>, СНПК</a:t>
                      </a:r>
                      <a:endParaRPr lang="ru-RU" sz="3200" dirty="0"/>
                    </a:p>
                  </a:txBody>
                  <a:tcPr marL="137160" marR="137160" marT="68580" marB="68580"/>
                </a:tc>
                <a:tc>
                  <a:txBody>
                    <a:bodyPr/>
                    <a:lstStyle/>
                    <a:p>
                      <a:pPr marL="457200" indent="-457200">
                        <a:spcAft>
                          <a:spcPts val="1200"/>
                        </a:spcAft>
                        <a:buFont typeface="Arial" panose="020B0604020202020204" pitchFamily="34" charset="0"/>
                        <a:buChar char="•"/>
                      </a:pPr>
                      <a:r>
                        <a:rPr lang="ru-RU" sz="3200" b="1" dirty="0" err="1"/>
                        <a:t>Обмежені</a:t>
                      </a:r>
                      <a:r>
                        <a:rPr lang="ru-RU" sz="3200" b="1" dirty="0"/>
                        <a:t> </a:t>
                      </a:r>
                      <a:r>
                        <a:rPr lang="ru-RU" sz="3200" b="1" dirty="0" err="1"/>
                        <a:t>можливості</a:t>
                      </a:r>
                      <a:r>
                        <a:rPr lang="ru-RU" sz="3200" b="1" dirty="0"/>
                        <a:t> </a:t>
                      </a:r>
                      <a:r>
                        <a:rPr lang="ru-RU" sz="3200" b="1" dirty="0" err="1"/>
                        <a:t>надання</a:t>
                      </a:r>
                      <a:r>
                        <a:rPr lang="ru-RU" sz="3200" b="1" dirty="0"/>
                        <a:t> дорогих </a:t>
                      </a:r>
                      <a:r>
                        <a:rPr lang="ru-RU" sz="3200" b="1" dirty="0" err="1"/>
                        <a:t>послуг</a:t>
                      </a:r>
                      <a:endParaRPr lang="ru-RU" sz="3200" b="1" dirty="0"/>
                    </a:p>
                  </a:txBody>
                  <a:tcPr marL="137160" marR="137160" marT="68580" marB="68580"/>
                </a:tc>
                <a:extLst>
                  <a:ext uri="{0D108BD9-81ED-4DB2-BD59-A6C34878D82A}">
                    <a16:rowId xmlns:a16="http://schemas.microsoft.com/office/drawing/2014/main" val="3189288015"/>
                  </a:ext>
                </a:extLst>
              </a:tr>
              <a:tr h="1534324">
                <a:tc>
                  <a:txBody>
                    <a:bodyPr/>
                    <a:lstStyle/>
                    <a:p>
                      <a:pPr marL="457200" indent="-457200">
                        <a:spcAft>
                          <a:spcPts val="1200"/>
                        </a:spcAft>
                        <a:buFont typeface="Arial" panose="020B0604020202020204" pitchFamily="34" charset="0"/>
                        <a:buChar char="•"/>
                      </a:pPr>
                      <a:r>
                        <a:rPr lang="ru-RU" sz="3200" b="1" dirty="0" err="1"/>
                        <a:t>Дружня</a:t>
                      </a:r>
                      <a:r>
                        <a:rPr lang="ru-RU" sz="3200" b="1" dirty="0"/>
                        <a:t> атмосфера</a:t>
                      </a:r>
                      <a:r>
                        <a:rPr lang="ru-RU" sz="3200" dirty="0"/>
                        <a:t>, </a:t>
                      </a:r>
                      <a:r>
                        <a:rPr lang="ru-RU" sz="3200" b="1" dirty="0" err="1"/>
                        <a:t>високий</a:t>
                      </a:r>
                      <a:r>
                        <a:rPr lang="ru-RU" sz="3200" b="1" dirty="0"/>
                        <a:t> </a:t>
                      </a:r>
                      <a:r>
                        <a:rPr lang="ru-RU" sz="3200" b="1" dirty="0" err="1"/>
                        <a:t>рівень</a:t>
                      </a:r>
                      <a:r>
                        <a:rPr lang="ru-RU" sz="3200" b="1" dirty="0"/>
                        <a:t> </a:t>
                      </a:r>
                      <a:r>
                        <a:rPr lang="ru-RU" sz="3200" b="1" dirty="0" err="1"/>
                        <a:t>довіри</a:t>
                      </a:r>
                      <a:r>
                        <a:rPr lang="ru-RU" sz="3200" b="1" dirty="0"/>
                        <a:t> з боку </a:t>
                      </a:r>
                      <a:r>
                        <a:rPr lang="ru-RU" sz="3200" b="1" dirty="0" err="1"/>
                        <a:t>клієнтів</a:t>
                      </a:r>
                      <a:endParaRPr lang="ru-RU" sz="3200" b="1" dirty="0"/>
                    </a:p>
                  </a:txBody>
                  <a:tcPr marL="137160" marR="137160" marT="68580" marB="68580"/>
                </a:tc>
                <a:tc>
                  <a:txBody>
                    <a:bodyPr/>
                    <a:lstStyle/>
                    <a:p>
                      <a:pPr marL="457200" indent="-457200">
                        <a:spcAft>
                          <a:spcPts val="1200"/>
                        </a:spcAft>
                        <a:buFont typeface="Arial" panose="020B0604020202020204" pitchFamily="34" charset="0"/>
                        <a:buChar char="•"/>
                      </a:pPr>
                      <a:r>
                        <a:rPr lang="ru-RU" sz="3200" b="1" dirty="0" err="1"/>
                        <a:t>Перевантаженість</a:t>
                      </a:r>
                      <a:r>
                        <a:rPr lang="ru-RU" sz="3200" b="1" dirty="0"/>
                        <a:t> персоналу, </a:t>
                      </a:r>
                      <a:r>
                        <a:rPr lang="ru-RU" sz="3200" b="1" dirty="0" err="1"/>
                        <a:t>вигорання</a:t>
                      </a:r>
                      <a:endParaRPr lang="ru-RU" sz="3200" dirty="0"/>
                    </a:p>
                  </a:txBody>
                  <a:tcPr marL="137160" marR="137160" marT="68580" marB="68580"/>
                </a:tc>
                <a:extLst>
                  <a:ext uri="{0D108BD9-81ED-4DB2-BD59-A6C34878D82A}">
                    <a16:rowId xmlns:a16="http://schemas.microsoft.com/office/drawing/2014/main" val="1050299410"/>
                  </a:ext>
                </a:extLst>
              </a:tr>
              <a:tr h="1250174">
                <a:tc>
                  <a:txBody>
                    <a:bodyPr/>
                    <a:lstStyle/>
                    <a:p>
                      <a:pPr marL="457200" indent="-457200">
                        <a:spcAft>
                          <a:spcPts val="1200"/>
                        </a:spcAft>
                        <a:buFont typeface="Arial" panose="020B0604020202020204" pitchFamily="34" charset="0"/>
                        <a:buChar char="•"/>
                      </a:pPr>
                      <a:r>
                        <a:rPr lang="ru-RU" sz="3200" b="1" dirty="0" err="1"/>
                        <a:t>Індивідуальний</a:t>
                      </a:r>
                      <a:r>
                        <a:rPr lang="ru-RU" sz="3200" b="1" dirty="0"/>
                        <a:t> </a:t>
                      </a:r>
                      <a:r>
                        <a:rPr lang="ru-RU" sz="3200" b="1" dirty="0" err="1"/>
                        <a:t>підхід</a:t>
                      </a:r>
                      <a:endParaRPr lang="ru-RU" sz="3200" b="0" i="1" dirty="0"/>
                    </a:p>
                  </a:txBody>
                  <a:tcPr marL="137160" marR="137160" marT="68580" marB="68580"/>
                </a:tc>
                <a:tc>
                  <a:txBody>
                    <a:bodyPr/>
                    <a:lstStyle/>
                    <a:p>
                      <a:pPr marL="457200" indent="-457200">
                        <a:spcAft>
                          <a:spcPts val="1200"/>
                        </a:spcAft>
                        <a:buFont typeface="Arial" panose="020B0604020202020204" pitchFamily="34" charset="0"/>
                        <a:buChar char="•"/>
                      </a:pPr>
                      <a:r>
                        <a:rPr lang="ru-RU" sz="3200" b="1" dirty="0" err="1"/>
                        <a:t>Можливе</a:t>
                      </a:r>
                      <a:r>
                        <a:rPr lang="ru-RU" sz="3200" b="1" dirty="0"/>
                        <a:t> </a:t>
                      </a:r>
                      <a:r>
                        <a:rPr lang="ru-RU" sz="3200" b="1" dirty="0" err="1"/>
                        <a:t>дублювання</a:t>
                      </a:r>
                      <a:r>
                        <a:rPr lang="ru-RU" sz="3200" b="1" dirty="0"/>
                        <a:t> </a:t>
                      </a:r>
                      <a:r>
                        <a:rPr lang="ru-RU" sz="3200" b="1" dirty="0" err="1"/>
                        <a:t>послуг</a:t>
                      </a:r>
                      <a:endParaRPr lang="ru-RU" sz="3200" dirty="0"/>
                    </a:p>
                  </a:txBody>
                  <a:tcPr marL="137160" marR="137160" marT="68580" marB="68580"/>
                </a:tc>
                <a:extLst>
                  <a:ext uri="{0D108BD9-81ED-4DB2-BD59-A6C34878D82A}">
                    <a16:rowId xmlns:a16="http://schemas.microsoft.com/office/drawing/2014/main" val="3423680754"/>
                  </a:ext>
                </a:extLst>
              </a:tr>
              <a:tr h="1097280">
                <a:tc>
                  <a:txBody>
                    <a:bodyPr/>
                    <a:lstStyle/>
                    <a:p>
                      <a:pPr marL="457200" indent="-457200">
                        <a:spcAft>
                          <a:spcPts val="1200"/>
                        </a:spcAft>
                        <a:buFont typeface="Arial" panose="020B0604020202020204" pitchFamily="34" charset="0"/>
                        <a:buChar char="•"/>
                      </a:pPr>
                      <a:r>
                        <a:rPr lang="ru-RU" sz="3200" b="1" dirty="0" err="1"/>
                        <a:t>Комплексність</a:t>
                      </a:r>
                      <a:r>
                        <a:rPr lang="ru-RU" sz="3200" b="1" dirty="0"/>
                        <a:t> </a:t>
                      </a:r>
                      <a:r>
                        <a:rPr lang="ru-RU" sz="3200" b="1" dirty="0" err="1"/>
                        <a:t>допомоги</a:t>
                      </a:r>
                      <a:endParaRPr lang="ru-RU" sz="3200" dirty="0"/>
                    </a:p>
                  </a:txBody>
                  <a:tcPr marL="137160" marR="137160" marT="68580" marB="68580"/>
                </a:tc>
                <a:tc>
                  <a:txBody>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ru-RU" sz="3200" b="1" dirty="0" err="1"/>
                        <a:t>Відсутність</a:t>
                      </a:r>
                      <a:r>
                        <a:rPr lang="ru-RU" sz="3200" b="1" dirty="0"/>
                        <a:t> </a:t>
                      </a:r>
                      <a:r>
                        <a:rPr lang="ru-RU" sz="3200" b="1" dirty="0" err="1"/>
                        <a:t>єдиного</a:t>
                      </a:r>
                      <a:r>
                        <a:rPr lang="ru-RU" sz="3200" b="1" dirty="0"/>
                        <a:t> маршруту для цивільних</a:t>
                      </a:r>
                      <a:endParaRPr lang="ru-RU" sz="3200" dirty="0"/>
                    </a:p>
                  </a:txBody>
                  <a:tcPr marL="137160" marR="137160" marT="68580" marB="68580"/>
                </a:tc>
                <a:extLst>
                  <a:ext uri="{0D108BD9-81ED-4DB2-BD59-A6C34878D82A}">
                    <a16:rowId xmlns:a16="http://schemas.microsoft.com/office/drawing/2014/main" val="628439914"/>
                  </a:ext>
                </a:extLst>
              </a:tr>
            </a:tbl>
          </a:graphicData>
        </a:graphic>
      </p:graphicFrame>
    </p:spTree>
    <p:extLst>
      <p:ext uri="{BB962C8B-B14F-4D97-AF65-F5344CB8AC3E}">
        <p14:creationId xmlns:p14="http://schemas.microsoft.com/office/powerpoint/2010/main" val="718631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1728995" y="980237"/>
            <a:ext cx="12134851" cy="1009049"/>
          </a:xfrm>
          <a:prstGeom prst="rect">
            <a:avLst/>
          </a:prstGeom>
        </p:spPr>
        <p:txBody>
          <a:bodyPr>
            <a:normAutofit fontScale="7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ru-RU" sz="6600" b="1" dirty="0" err="1">
                <a:effectLst>
                  <a:outerShdw blurRad="38100" dist="38100" dir="2700000" algn="tl">
                    <a:srgbClr val="000000">
                      <a:alpha val="43137"/>
                    </a:srgbClr>
                  </a:outerShdw>
                </a:effectLst>
              </a:rPr>
              <a:t>Поточна</a:t>
            </a:r>
            <a:r>
              <a:rPr lang="ru-RU" sz="6600" b="1" dirty="0">
                <a:effectLst>
                  <a:outerShdw blurRad="38100" dist="38100" dir="2700000" algn="tl">
                    <a:srgbClr val="000000">
                      <a:alpha val="43137"/>
                    </a:srgbClr>
                  </a:outerShdw>
                </a:effectLst>
              </a:rPr>
              <a:t> </a:t>
            </a:r>
            <a:r>
              <a:rPr lang="ru-RU" sz="6600" b="1" dirty="0" err="1">
                <a:effectLst>
                  <a:outerShdw blurRad="38100" dist="38100" dir="2700000" algn="tl">
                    <a:srgbClr val="000000">
                      <a:alpha val="43137"/>
                    </a:srgbClr>
                  </a:outerShdw>
                </a:effectLst>
              </a:rPr>
              <a:t>міжсекторальна</a:t>
            </a:r>
            <a:r>
              <a:rPr lang="ru-RU" sz="6600" b="1" dirty="0">
                <a:effectLst>
                  <a:outerShdw blurRad="38100" dist="38100" dir="2700000" algn="tl">
                    <a:srgbClr val="000000">
                      <a:alpha val="43137"/>
                    </a:srgbClr>
                  </a:outerShdw>
                </a:effectLst>
              </a:rPr>
              <a:t> </a:t>
            </a:r>
            <a:r>
              <a:rPr lang="ru-RU" sz="6600" b="1" dirty="0" err="1">
                <a:effectLst>
                  <a:outerShdw blurRad="38100" dist="38100" dir="2700000" algn="tl">
                    <a:srgbClr val="000000">
                      <a:alpha val="43137"/>
                    </a:srgbClr>
                  </a:outerShdw>
                </a:effectLst>
              </a:rPr>
              <a:t>взаємодія</a:t>
            </a:r>
            <a:endParaRPr lang="uk-UA" sz="6600" b="1"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sp>
        <p:nvSpPr>
          <p:cNvPr id="9" name="Объект 2">
            <a:extLst>
              <a:ext uri="{FF2B5EF4-FFF2-40B4-BE49-F238E27FC236}">
                <a16:creationId xmlns:a16="http://schemas.microsoft.com/office/drawing/2014/main" id="{6A1FCCEA-6115-43DA-8B62-5184814B9BD8}"/>
              </a:ext>
            </a:extLst>
          </p:cNvPr>
          <p:cNvSpPr txBox="1">
            <a:spLocks/>
          </p:cNvSpPr>
          <p:nvPr/>
        </p:nvSpPr>
        <p:spPr>
          <a:xfrm>
            <a:off x="1164981" y="1854574"/>
            <a:ext cx="13497940" cy="769740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628650" indent="-514350">
              <a:buFont typeface="+mj-lt"/>
              <a:buAutoNum type="arabicPeriod"/>
            </a:pPr>
            <a:endParaRPr lang="ru-RU" dirty="0"/>
          </a:p>
        </p:txBody>
      </p:sp>
      <p:sp>
        <p:nvSpPr>
          <p:cNvPr id="11" name="Объект 2">
            <a:extLst>
              <a:ext uri="{FF2B5EF4-FFF2-40B4-BE49-F238E27FC236}">
                <a16:creationId xmlns:a16="http://schemas.microsoft.com/office/drawing/2014/main" id="{8C572163-85D5-49D2-BA81-EC9615C5C4A9}"/>
              </a:ext>
            </a:extLst>
          </p:cNvPr>
          <p:cNvSpPr txBox="1">
            <a:spLocks/>
          </p:cNvSpPr>
          <p:nvPr/>
        </p:nvSpPr>
        <p:spPr>
          <a:xfrm>
            <a:off x="1218837" y="1933685"/>
            <a:ext cx="13155169" cy="769740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endParaRPr lang="ru-RU" dirty="0"/>
          </a:p>
        </p:txBody>
      </p:sp>
      <p:sp>
        <p:nvSpPr>
          <p:cNvPr id="10" name="Объект 2">
            <a:extLst>
              <a:ext uri="{FF2B5EF4-FFF2-40B4-BE49-F238E27FC236}">
                <a16:creationId xmlns:a16="http://schemas.microsoft.com/office/drawing/2014/main" id="{3AEB9472-B0FE-4136-90B7-DE9D9872E034}"/>
              </a:ext>
            </a:extLst>
          </p:cNvPr>
          <p:cNvSpPr txBox="1">
            <a:spLocks/>
          </p:cNvSpPr>
          <p:nvPr/>
        </p:nvSpPr>
        <p:spPr>
          <a:xfrm>
            <a:off x="1521690" y="2110274"/>
            <a:ext cx="13361253" cy="769740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spcBef>
                <a:spcPts val="600"/>
              </a:spcBef>
              <a:spcAft>
                <a:spcPts val="1200"/>
              </a:spcAft>
              <a:buNone/>
            </a:pPr>
            <a:r>
              <a:rPr lang="ru-RU" sz="3600" dirty="0" err="1"/>
              <a:t>Взаємодія</a:t>
            </a:r>
            <a:r>
              <a:rPr lang="ru-RU" sz="3600" dirty="0"/>
              <a:t> </a:t>
            </a:r>
            <a:r>
              <a:rPr lang="ru-RU" sz="3600" dirty="0" err="1"/>
              <a:t>між</a:t>
            </a:r>
            <a:r>
              <a:rPr lang="ru-RU" sz="3600" dirty="0"/>
              <a:t> </a:t>
            </a:r>
            <a:r>
              <a:rPr lang="ru-RU" sz="3600" dirty="0" err="1"/>
              <a:t>установами</a:t>
            </a:r>
            <a:r>
              <a:rPr lang="ru-RU" sz="3600" dirty="0"/>
              <a:t> та НУО </a:t>
            </a:r>
            <a:r>
              <a:rPr lang="ru-RU" sz="3600" b="1" dirty="0" err="1"/>
              <a:t>існує</a:t>
            </a:r>
            <a:r>
              <a:rPr lang="ru-RU" sz="3600" dirty="0"/>
              <a:t>, але </a:t>
            </a:r>
            <a:r>
              <a:rPr lang="ru-RU" sz="3600" dirty="0" err="1"/>
              <a:t>здебільшого</a:t>
            </a:r>
            <a:r>
              <a:rPr lang="ru-RU" sz="3600" dirty="0"/>
              <a:t> у </a:t>
            </a:r>
            <a:r>
              <a:rPr lang="ru-RU" sz="3600" dirty="0" err="1"/>
              <a:t>формі</a:t>
            </a:r>
            <a:r>
              <a:rPr lang="ru-RU" sz="3600" dirty="0"/>
              <a:t> </a:t>
            </a:r>
            <a:r>
              <a:rPr lang="ru-RU" sz="3600" b="1" dirty="0" err="1"/>
              <a:t>неформальних</a:t>
            </a:r>
            <a:r>
              <a:rPr lang="ru-RU" sz="3600" b="1" dirty="0"/>
              <a:t> </a:t>
            </a:r>
            <a:r>
              <a:rPr lang="ru-RU" sz="3600" b="1" dirty="0" err="1"/>
              <a:t>домовленостей</a:t>
            </a:r>
            <a:r>
              <a:rPr lang="ru-RU" sz="3600" dirty="0"/>
              <a:t> та </a:t>
            </a:r>
            <a:r>
              <a:rPr lang="ru-RU" sz="3600" dirty="0" err="1"/>
              <a:t>особистих</a:t>
            </a:r>
            <a:r>
              <a:rPr lang="ru-RU" sz="3600" dirty="0"/>
              <a:t> </a:t>
            </a:r>
            <a:r>
              <a:rPr lang="ru-RU" sz="3600" dirty="0" err="1"/>
              <a:t>контактів</a:t>
            </a:r>
            <a:endParaRPr lang="ru-RU" sz="3600" dirty="0"/>
          </a:p>
          <a:p>
            <a:pPr marL="114300" indent="0">
              <a:spcBef>
                <a:spcPts val="600"/>
              </a:spcBef>
              <a:spcAft>
                <a:spcPts val="1200"/>
              </a:spcAft>
              <a:buNone/>
            </a:pPr>
            <a:r>
              <a:rPr lang="ru-RU" sz="3600" dirty="0" err="1"/>
              <a:t>Основні</a:t>
            </a:r>
            <a:r>
              <a:rPr lang="ru-RU" sz="3600" dirty="0"/>
              <a:t> </a:t>
            </a:r>
            <a:r>
              <a:rPr lang="ru-RU" sz="3600" dirty="0" err="1"/>
              <a:t>механізми</a:t>
            </a:r>
            <a:r>
              <a:rPr lang="ru-RU" sz="3600" dirty="0"/>
              <a:t> — </a:t>
            </a:r>
            <a:r>
              <a:rPr lang="ru-RU" sz="3600" b="1" dirty="0" err="1"/>
              <a:t>телефонні</a:t>
            </a:r>
            <a:r>
              <a:rPr lang="ru-RU" sz="3600" b="1" dirty="0"/>
              <a:t> </a:t>
            </a:r>
            <a:r>
              <a:rPr lang="ru-RU" sz="3600" b="1" dirty="0" err="1"/>
              <a:t>дзвінки</a:t>
            </a:r>
            <a:r>
              <a:rPr lang="ru-RU" sz="3600" b="1" dirty="0"/>
              <a:t>, </a:t>
            </a:r>
            <a:r>
              <a:rPr lang="ru-RU" sz="3600" b="1" dirty="0" err="1"/>
              <a:t>робочі</a:t>
            </a:r>
            <a:r>
              <a:rPr lang="ru-RU" sz="3600" b="1" dirty="0"/>
              <a:t> </a:t>
            </a:r>
            <a:r>
              <a:rPr lang="ru-RU" sz="3600" b="1" dirty="0" err="1"/>
              <a:t>чати</a:t>
            </a:r>
            <a:r>
              <a:rPr lang="ru-RU" sz="3600" b="1" dirty="0"/>
              <a:t>, база </a:t>
            </a:r>
            <a:r>
              <a:rPr lang="ru-RU" sz="3600" b="1" dirty="0" err="1"/>
              <a:t>партнерів</a:t>
            </a:r>
            <a:r>
              <a:rPr lang="ru-RU" sz="3600" b="1" dirty="0"/>
              <a:t>, </a:t>
            </a:r>
            <a:r>
              <a:rPr lang="ru-RU" sz="3600" b="1" dirty="0" err="1"/>
              <a:t>перенаправлення</a:t>
            </a:r>
            <a:r>
              <a:rPr lang="ru-RU" sz="3600" b="1" dirty="0"/>
              <a:t> за </a:t>
            </a:r>
            <a:r>
              <a:rPr lang="ru-RU" sz="3600" b="1" dirty="0" err="1"/>
              <a:t>згодою</a:t>
            </a:r>
            <a:r>
              <a:rPr lang="ru-RU" sz="3600" b="1" dirty="0"/>
              <a:t> </a:t>
            </a:r>
            <a:r>
              <a:rPr lang="ru-RU" sz="3600" b="1" dirty="0" err="1"/>
              <a:t>клієнта</a:t>
            </a:r>
            <a:endParaRPr lang="ru-RU" sz="3600" b="1" dirty="0"/>
          </a:p>
          <a:p>
            <a:pPr marL="114300" indent="0">
              <a:spcBef>
                <a:spcPts val="600"/>
              </a:spcBef>
              <a:spcAft>
                <a:spcPts val="1200"/>
              </a:spcAft>
              <a:buNone/>
            </a:pPr>
            <a:r>
              <a:rPr lang="ru-RU" sz="3600" dirty="0"/>
              <a:t>У </a:t>
            </a:r>
            <a:r>
              <a:rPr lang="ru-RU" sz="3600" dirty="0" err="1"/>
              <a:t>поодиноких</a:t>
            </a:r>
            <a:r>
              <a:rPr lang="ru-RU" sz="3600" dirty="0"/>
              <a:t> </a:t>
            </a:r>
            <a:r>
              <a:rPr lang="ru-RU" sz="3600" dirty="0" err="1"/>
              <a:t>випадках</a:t>
            </a:r>
            <a:r>
              <a:rPr lang="ru-RU" sz="3600" dirty="0"/>
              <a:t> є </a:t>
            </a:r>
            <a:r>
              <a:rPr lang="ru-RU" sz="3600" b="1" dirty="0" err="1"/>
              <a:t>офіційні</a:t>
            </a:r>
            <a:r>
              <a:rPr lang="ru-RU" sz="3600" b="1" dirty="0"/>
              <a:t> </a:t>
            </a:r>
            <a:r>
              <a:rPr lang="ru-RU" sz="3600" b="1" dirty="0" err="1"/>
              <a:t>листи</a:t>
            </a:r>
            <a:r>
              <a:rPr lang="ru-RU" sz="3600" b="1" dirty="0"/>
              <a:t>, </a:t>
            </a:r>
            <a:r>
              <a:rPr lang="ru-RU" sz="3600" b="1" dirty="0" err="1"/>
              <a:t>запити</a:t>
            </a:r>
            <a:r>
              <a:rPr lang="ru-RU" sz="3600" b="1" dirty="0"/>
              <a:t>, </a:t>
            </a:r>
            <a:r>
              <a:rPr lang="ru-RU" sz="3600" b="1" dirty="0" err="1"/>
              <a:t>меморандуми</a:t>
            </a:r>
            <a:r>
              <a:rPr lang="ru-RU" sz="3600" dirty="0"/>
              <a:t>, але вони не </a:t>
            </a:r>
            <a:r>
              <a:rPr lang="ru-RU" sz="3600" dirty="0" err="1"/>
              <a:t>визначають</a:t>
            </a:r>
            <a:r>
              <a:rPr lang="ru-RU" sz="3600" dirty="0"/>
              <a:t> </a:t>
            </a:r>
            <a:r>
              <a:rPr lang="ru-RU" sz="3600" dirty="0" err="1"/>
              <a:t>конкретних</a:t>
            </a:r>
            <a:r>
              <a:rPr lang="ru-RU" sz="3600" dirty="0"/>
              <a:t> </a:t>
            </a:r>
            <a:r>
              <a:rPr lang="ru-RU" sz="3600" dirty="0" err="1"/>
              <a:t>алгоритмів</a:t>
            </a:r>
            <a:r>
              <a:rPr lang="ru-RU" sz="3600" dirty="0"/>
              <a:t> </a:t>
            </a:r>
            <a:r>
              <a:rPr lang="ru-RU" sz="3600" dirty="0" err="1"/>
              <a:t>співпраці</a:t>
            </a:r>
            <a:endParaRPr lang="ru-RU" sz="3600" dirty="0"/>
          </a:p>
          <a:p>
            <a:pPr marL="114300" indent="0">
              <a:spcBef>
                <a:spcPts val="600"/>
              </a:spcBef>
              <a:spcAft>
                <a:spcPts val="1200"/>
              </a:spcAft>
              <a:buNone/>
            </a:pPr>
            <a:r>
              <a:rPr lang="ru-RU" sz="3600" dirty="0" err="1"/>
              <a:t>Більшість</a:t>
            </a:r>
            <a:r>
              <a:rPr lang="ru-RU" sz="3600" dirty="0"/>
              <a:t> НУО </a:t>
            </a:r>
            <a:r>
              <a:rPr lang="ru-RU" sz="3600" dirty="0" err="1"/>
              <a:t>мають</a:t>
            </a:r>
            <a:r>
              <a:rPr lang="ru-RU" sz="3600" dirty="0"/>
              <a:t> </a:t>
            </a:r>
            <a:r>
              <a:rPr lang="ru-RU" sz="3600" b="1" dirty="0" err="1"/>
              <a:t>широку</a:t>
            </a:r>
            <a:r>
              <a:rPr lang="ru-RU" sz="3600" b="1" dirty="0"/>
              <a:t> мережу партнерств</a:t>
            </a:r>
            <a:r>
              <a:rPr lang="ru-RU" sz="3600" dirty="0"/>
              <a:t>, </a:t>
            </a:r>
            <a:r>
              <a:rPr lang="ru-RU" sz="3600" dirty="0" err="1"/>
              <a:t>проте</a:t>
            </a:r>
            <a:r>
              <a:rPr lang="ru-RU" sz="3600" dirty="0"/>
              <a:t> </a:t>
            </a:r>
            <a:r>
              <a:rPr lang="ru-RU" sz="3600" dirty="0" err="1"/>
              <a:t>співпраця</a:t>
            </a:r>
            <a:r>
              <a:rPr lang="ru-RU" sz="3600" dirty="0"/>
              <a:t> </a:t>
            </a:r>
            <a:r>
              <a:rPr lang="ru-RU" sz="3600" dirty="0" err="1"/>
              <a:t>базується</a:t>
            </a:r>
            <a:r>
              <a:rPr lang="ru-RU" sz="3600" dirty="0"/>
              <a:t> на </a:t>
            </a:r>
            <a:r>
              <a:rPr lang="ru-RU" sz="3600" dirty="0" err="1"/>
              <a:t>довірі</a:t>
            </a:r>
            <a:r>
              <a:rPr lang="ru-RU" sz="3600" dirty="0"/>
              <a:t>, а не на </a:t>
            </a:r>
            <a:r>
              <a:rPr lang="ru-RU" sz="3600" dirty="0" err="1"/>
              <a:t>формалізованих</a:t>
            </a:r>
            <a:r>
              <a:rPr lang="ru-RU" sz="3600" dirty="0"/>
              <a:t> процедурах</a:t>
            </a:r>
          </a:p>
          <a:p>
            <a:pPr marL="114300" indent="0">
              <a:spcBef>
                <a:spcPts val="600"/>
              </a:spcBef>
              <a:spcAft>
                <a:spcPts val="1200"/>
              </a:spcAft>
              <a:buNone/>
            </a:pPr>
            <a:r>
              <a:rPr lang="ru-RU" sz="3600" dirty="0"/>
              <a:t>Система </a:t>
            </a:r>
            <a:r>
              <a:rPr lang="ru-RU" sz="3600" dirty="0" err="1"/>
              <a:t>залежить</a:t>
            </a:r>
            <a:r>
              <a:rPr lang="ru-RU" sz="3600" dirty="0"/>
              <a:t> </a:t>
            </a:r>
            <a:r>
              <a:rPr lang="ru-RU" sz="3600" dirty="0" err="1"/>
              <a:t>від</a:t>
            </a:r>
            <a:r>
              <a:rPr lang="ru-RU" sz="3600" dirty="0"/>
              <a:t> </a:t>
            </a:r>
            <a:r>
              <a:rPr lang="ru-RU" sz="3600" b="1" dirty="0" err="1"/>
              <a:t>індивідуальних</a:t>
            </a:r>
            <a:r>
              <a:rPr lang="ru-RU" sz="3600" b="1" dirty="0"/>
              <a:t> </a:t>
            </a:r>
            <a:r>
              <a:rPr lang="ru-RU" sz="3600" b="1" dirty="0" err="1"/>
              <a:t>фахівців</a:t>
            </a:r>
            <a:r>
              <a:rPr lang="ru-RU" sz="3600" dirty="0"/>
              <a:t>, а не </a:t>
            </a:r>
            <a:r>
              <a:rPr lang="ru-RU" sz="3600" dirty="0" err="1"/>
              <a:t>від</a:t>
            </a:r>
            <a:r>
              <a:rPr lang="ru-RU" sz="3600" dirty="0"/>
              <a:t> </a:t>
            </a:r>
            <a:r>
              <a:rPr lang="ru-RU" sz="3600" dirty="0" err="1"/>
              <a:t>узгоджених</a:t>
            </a:r>
            <a:r>
              <a:rPr lang="ru-RU" sz="3600" dirty="0"/>
              <a:t> правил</a:t>
            </a:r>
          </a:p>
        </p:txBody>
      </p:sp>
      <p:sp>
        <p:nvSpPr>
          <p:cNvPr id="12" name="Google Shape;140;g352143eca64_0_0">
            <a:extLst>
              <a:ext uri="{FF2B5EF4-FFF2-40B4-BE49-F238E27FC236}">
                <a16:creationId xmlns:a16="http://schemas.microsoft.com/office/drawing/2014/main" id="{9CA6A75C-7881-432F-B995-9D404BCE0514}"/>
              </a:ext>
            </a:extLst>
          </p:cNvPr>
          <p:cNvSpPr/>
          <p:nvPr/>
        </p:nvSpPr>
        <p:spPr>
          <a:xfrm>
            <a:off x="929922" y="2265300"/>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 name="Google Shape;140;g352143eca64_0_0">
            <a:extLst>
              <a:ext uri="{FF2B5EF4-FFF2-40B4-BE49-F238E27FC236}">
                <a16:creationId xmlns:a16="http://schemas.microsoft.com/office/drawing/2014/main" id="{3EC62290-1023-4C4C-AE33-5D4DE7CFD6E2}"/>
              </a:ext>
            </a:extLst>
          </p:cNvPr>
          <p:cNvSpPr/>
          <p:nvPr/>
        </p:nvSpPr>
        <p:spPr>
          <a:xfrm>
            <a:off x="935066" y="3567203"/>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 name="Google Shape;140;g352143eca64_0_0">
            <a:extLst>
              <a:ext uri="{FF2B5EF4-FFF2-40B4-BE49-F238E27FC236}">
                <a16:creationId xmlns:a16="http://schemas.microsoft.com/office/drawing/2014/main" id="{67C1A7AE-BA6A-48FD-A92C-E63A6FD12B5C}"/>
              </a:ext>
            </a:extLst>
          </p:cNvPr>
          <p:cNvSpPr/>
          <p:nvPr/>
        </p:nvSpPr>
        <p:spPr>
          <a:xfrm>
            <a:off x="939644" y="4883891"/>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 name="Google Shape;140;g352143eca64_0_0">
            <a:extLst>
              <a:ext uri="{FF2B5EF4-FFF2-40B4-BE49-F238E27FC236}">
                <a16:creationId xmlns:a16="http://schemas.microsoft.com/office/drawing/2014/main" id="{76130B44-7942-42A5-9C45-259B75023725}"/>
              </a:ext>
            </a:extLst>
          </p:cNvPr>
          <p:cNvSpPr/>
          <p:nvPr/>
        </p:nvSpPr>
        <p:spPr>
          <a:xfrm>
            <a:off x="929922" y="6179007"/>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 name="Google Shape;140;g352143eca64_0_0">
            <a:extLst>
              <a:ext uri="{FF2B5EF4-FFF2-40B4-BE49-F238E27FC236}">
                <a16:creationId xmlns:a16="http://schemas.microsoft.com/office/drawing/2014/main" id="{0B14B6F4-48C7-4577-A7C7-C7D0B3AC9113}"/>
              </a:ext>
            </a:extLst>
          </p:cNvPr>
          <p:cNvSpPr/>
          <p:nvPr/>
        </p:nvSpPr>
        <p:spPr>
          <a:xfrm>
            <a:off x="929822" y="7568854"/>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86869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1728997" y="592809"/>
            <a:ext cx="12933924" cy="1009049"/>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uk-UA" sz="5000" b="1" dirty="0">
                <a:effectLst>
                  <a:outerShdw blurRad="38100" dist="38100" dir="2700000" algn="tl">
                    <a:srgbClr val="000000">
                      <a:alpha val="43137"/>
                    </a:srgbClr>
                  </a:outerShdw>
                </a:effectLst>
              </a:rPr>
              <a:t>Прогалини у системі </a:t>
            </a:r>
            <a:r>
              <a:rPr lang="ru-RU" sz="5000" b="1" dirty="0">
                <a:effectLst>
                  <a:outerShdw blurRad="38100" dist="38100" dir="2700000" algn="tl">
                    <a:srgbClr val="000000">
                      <a:alpha val="43137"/>
                    </a:srgbClr>
                  </a:outerShdw>
                </a:effectLst>
              </a:rPr>
              <a:t>підтримки </a:t>
            </a:r>
            <a:r>
              <a:rPr lang="ru-RU" sz="5000" b="1" dirty="0" err="1">
                <a:effectLst>
                  <a:outerShdw blurRad="38100" dist="38100" dir="2700000" algn="tl">
                    <a:srgbClr val="000000">
                      <a:alpha val="43137"/>
                    </a:srgbClr>
                  </a:outerShdw>
                </a:effectLst>
              </a:rPr>
              <a:t>потерпілих</a:t>
            </a:r>
            <a:r>
              <a:rPr lang="ru-RU" sz="5000" b="1" dirty="0">
                <a:effectLst>
                  <a:outerShdw blurRad="38100" dist="38100" dir="2700000" algn="tl">
                    <a:srgbClr val="000000">
                      <a:alpha val="43137"/>
                    </a:srgbClr>
                  </a:outerShdw>
                </a:effectLst>
              </a:rPr>
              <a:t> </a:t>
            </a:r>
            <a:r>
              <a:rPr lang="ru-RU" sz="5000" b="1" dirty="0" err="1">
                <a:effectLst>
                  <a:outerShdw blurRad="38100" dist="38100" dir="2700000" algn="tl">
                    <a:srgbClr val="000000">
                      <a:alpha val="43137"/>
                    </a:srgbClr>
                  </a:outerShdw>
                </a:effectLst>
              </a:rPr>
              <a:t>від</a:t>
            </a:r>
            <a:r>
              <a:rPr lang="ru-RU" sz="5000" b="1" dirty="0">
                <a:effectLst>
                  <a:outerShdw blurRad="38100" dist="38100" dir="2700000" algn="tl">
                    <a:srgbClr val="000000">
                      <a:alpha val="43137"/>
                    </a:srgbClr>
                  </a:outerShdw>
                </a:effectLst>
              </a:rPr>
              <a:t> </a:t>
            </a:r>
            <a:r>
              <a:rPr lang="ru-RU" sz="5000" b="1" dirty="0" err="1">
                <a:effectLst>
                  <a:outerShdw blurRad="38100" dist="38100" dir="2700000" algn="tl">
                    <a:srgbClr val="000000">
                      <a:alpha val="43137"/>
                    </a:srgbClr>
                  </a:outerShdw>
                </a:effectLst>
              </a:rPr>
              <a:t>воєнних</a:t>
            </a:r>
            <a:r>
              <a:rPr lang="ru-RU" sz="5000" b="1" dirty="0">
                <a:effectLst>
                  <a:outerShdw blurRad="38100" dist="38100" dir="2700000" algn="tl">
                    <a:srgbClr val="000000">
                      <a:alpha val="43137"/>
                    </a:srgbClr>
                  </a:outerShdw>
                </a:effectLst>
              </a:rPr>
              <a:t> </a:t>
            </a:r>
            <a:r>
              <a:rPr lang="ru-RU" sz="5000" b="1" dirty="0" err="1">
                <a:effectLst>
                  <a:outerShdw blurRad="38100" dist="38100" dir="2700000" algn="tl">
                    <a:srgbClr val="000000">
                      <a:alpha val="43137"/>
                    </a:srgbClr>
                  </a:outerShdw>
                </a:effectLst>
              </a:rPr>
              <a:t>злочинів</a:t>
            </a:r>
            <a:r>
              <a:rPr lang="ru-RU" sz="5000" b="1" dirty="0">
                <a:effectLst>
                  <a:outerShdw blurRad="38100" dist="38100" dir="2700000" algn="tl">
                    <a:srgbClr val="000000">
                      <a:alpha val="43137"/>
                    </a:srgbClr>
                  </a:outerShdw>
                </a:effectLst>
              </a:rPr>
              <a:t> </a:t>
            </a:r>
            <a:endParaRPr lang="uk-UA" sz="5000" b="1"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a:bodyPr>
          <a:lstStyle/>
          <a:p>
            <a:pPr marL="514350" indent="-514350">
              <a:spcBef>
                <a:spcPts val="600"/>
              </a:spcBef>
              <a:spcAft>
                <a:spcPts val="1200"/>
              </a:spcAft>
              <a:buFont typeface="Arial" panose="020B0604020202020204" pitchFamily="34" charset="0"/>
              <a:buChar char="•"/>
            </a:pPr>
            <a:endParaRPr lang="uk-UA" dirty="0">
              <a:solidFill>
                <a:schemeClr val="tx1"/>
              </a:solidFill>
            </a:endParaRPr>
          </a:p>
          <a:p>
            <a:endParaRPr lang="ru-RU" dirty="0"/>
          </a:p>
        </p:txBody>
      </p:sp>
      <p:sp>
        <p:nvSpPr>
          <p:cNvPr id="8" name="Місце для тексту 2">
            <a:extLst>
              <a:ext uri="{FF2B5EF4-FFF2-40B4-BE49-F238E27FC236}">
                <a16:creationId xmlns:a16="http://schemas.microsoft.com/office/drawing/2014/main" id="{ED53112B-65A5-4726-8AE7-925A7E8F16E1}"/>
              </a:ext>
            </a:extLst>
          </p:cNvPr>
          <p:cNvSpPr txBox="1">
            <a:spLocks/>
          </p:cNvSpPr>
          <p:nvPr/>
        </p:nvSpPr>
        <p:spPr>
          <a:xfrm>
            <a:off x="1600071" y="1933685"/>
            <a:ext cx="13062850" cy="676380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endParaRPr lang="uk-UA" dirty="0"/>
          </a:p>
        </p:txBody>
      </p:sp>
      <p:sp>
        <p:nvSpPr>
          <p:cNvPr id="9" name="Объект 2">
            <a:extLst>
              <a:ext uri="{FF2B5EF4-FFF2-40B4-BE49-F238E27FC236}">
                <a16:creationId xmlns:a16="http://schemas.microsoft.com/office/drawing/2014/main" id="{6A1FCCEA-6115-43DA-8B62-5184814B9BD8}"/>
              </a:ext>
            </a:extLst>
          </p:cNvPr>
          <p:cNvSpPr txBox="1">
            <a:spLocks/>
          </p:cNvSpPr>
          <p:nvPr/>
        </p:nvSpPr>
        <p:spPr>
          <a:xfrm>
            <a:off x="1164981" y="1854574"/>
            <a:ext cx="13497940" cy="769740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628650" indent="-514350">
              <a:buFont typeface="+mj-lt"/>
              <a:buAutoNum type="arabicPeriod"/>
            </a:pPr>
            <a:endParaRPr lang="ru-RU" dirty="0"/>
          </a:p>
        </p:txBody>
      </p:sp>
      <p:sp>
        <p:nvSpPr>
          <p:cNvPr id="11" name="Объект 2">
            <a:extLst>
              <a:ext uri="{FF2B5EF4-FFF2-40B4-BE49-F238E27FC236}">
                <a16:creationId xmlns:a16="http://schemas.microsoft.com/office/drawing/2014/main" id="{8C572163-85D5-49D2-BA81-EC9615C5C4A9}"/>
              </a:ext>
            </a:extLst>
          </p:cNvPr>
          <p:cNvSpPr txBox="1">
            <a:spLocks/>
          </p:cNvSpPr>
          <p:nvPr/>
        </p:nvSpPr>
        <p:spPr>
          <a:xfrm>
            <a:off x="1642530" y="2479095"/>
            <a:ext cx="13455481" cy="726249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0" indent="0">
              <a:buNone/>
            </a:pPr>
            <a:r>
              <a:rPr lang="ru-RU" b="1" dirty="0"/>
              <a:t>Система </a:t>
            </a:r>
            <a:r>
              <a:rPr lang="ru-RU" b="1" dirty="0" err="1"/>
              <a:t>підтримки</a:t>
            </a:r>
            <a:r>
              <a:rPr lang="ru-RU" b="1" dirty="0"/>
              <a:t> є </a:t>
            </a:r>
            <a:r>
              <a:rPr lang="ru-RU" b="1" dirty="0" err="1"/>
              <a:t>фрагментованою</a:t>
            </a:r>
            <a:r>
              <a:rPr lang="ru-RU" b="1" dirty="0"/>
              <a:t> та </a:t>
            </a:r>
            <a:r>
              <a:rPr lang="ru-RU" b="1" dirty="0" err="1"/>
              <a:t>неузгодженою</a:t>
            </a:r>
            <a:r>
              <a:rPr lang="ru-RU" b="1" dirty="0"/>
              <a:t> через:</a:t>
            </a:r>
          </a:p>
          <a:p>
            <a:pPr marL="114300" indent="0">
              <a:spcBef>
                <a:spcPts val="600"/>
              </a:spcBef>
              <a:spcAft>
                <a:spcPts val="1200"/>
              </a:spcAft>
              <a:buNone/>
            </a:pPr>
            <a:r>
              <a:rPr lang="ru-RU" b="1" dirty="0" err="1"/>
              <a:t>Відсутність</a:t>
            </a:r>
            <a:r>
              <a:rPr lang="ru-RU" b="1" dirty="0"/>
              <a:t> </a:t>
            </a:r>
            <a:r>
              <a:rPr lang="ru-RU" b="1" dirty="0" err="1"/>
              <a:t>єдиної</a:t>
            </a:r>
            <a:r>
              <a:rPr lang="ru-RU" b="1" dirty="0"/>
              <a:t> </a:t>
            </a:r>
            <a:r>
              <a:rPr lang="ru-RU" b="1" dirty="0" err="1"/>
              <a:t>системи</a:t>
            </a:r>
            <a:r>
              <a:rPr lang="ru-RU" b="1" dirty="0"/>
              <a:t> </a:t>
            </a:r>
            <a:r>
              <a:rPr lang="ru-RU" b="1" dirty="0" err="1"/>
              <a:t>перенаправлення</a:t>
            </a:r>
            <a:r>
              <a:rPr lang="ru-RU" dirty="0"/>
              <a:t> </a:t>
            </a:r>
            <a:r>
              <a:rPr lang="ru-RU" dirty="0" err="1"/>
              <a:t>між</a:t>
            </a:r>
            <a:r>
              <a:rPr lang="ru-RU" dirty="0"/>
              <a:t> </a:t>
            </a:r>
            <a:r>
              <a:rPr lang="ru-RU" dirty="0" err="1"/>
              <a:t>установами</a:t>
            </a:r>
            <a:r>
              <a:rPr lang="ru-RU" dirty="0"/>
              <a:t> та НУО</a:t>
            </a:r>
          </a:p>
          <a:p>
            <a:pPr marL="114300" indent="0">
              <a:spcBef>
                <a:spcPts val="600"/>
              </a:spcBef>
              <a:spcAft>
                <a:spcPts val="1200"/>
              </a:spcAft>
              <a:buNone/>
            </a:pPr>
            <a:r>
              <a:rPr lang="ru-RU" b="1" dirty="0" err="1"/>
              <a:t>Немає</a:t>
            </a:r>
            <a:r>
              <a:rPr lang="ru-RU" b="1" dirty="0"/>
              <a:t> </a:t>
            </a:r>
            <a:r>
              <a:rPr lang="ru-RU" b="1" dirty="0" err="1"/>
              <a:t>спеціалізованих</a:t>
            </a:r>
            <a:r>
              <a:rPr lang="ru-RU" b="1" dirty="0"/>
              <a:t> </a:t>
            </a:r>
            <a:r>
              <a:rPr lang="ru-RU" b="1" dirty="0" err="1"/>
              <a:t>програм</a:t>
            </a:r>
            <a:r>
              <a:rPr lang="ru-RU" b="1" dirty="0"/>
              <a:t>, </a:t>
            </a:r>
            <a:r>
              <a:rPr lang="ru-RU" b="1" dirty="0" err="1"/>
              <a:t>чітких</a:t>
            </a:r>
            <a:r>
              <a:rPr lang="ru-RU" b="1" dirty="0"/>
              <a:t> </a:t>
            </a:r>
            <a:r>
              <a:rPr lang="ru-RU" b="1" dirty="0" err="1"/>
              <a:t>маршрутів</a:t>
            </a:r>
            <a:r>
              <a:rPr lang="ru-RU" dirty="0"/>
              <a:t> для цивільних, </a:t>
            </a:r>
            <a:r>
              <a:rPr lang="ru-RU" dirty="0" err="1"/>
              <a:t>постраждалих</a:t>
            </a:r>
            <a:r>
              <a:rPr lang="ru-RU" dirty="0"/>
              <a:t> </a:t>
            </a:r>
            <a:r>
              <a:rPr lang="ru-RU" dirty="0" err="1"/>
              <a:t>від</a:t>
            </a:r>
            <a:r>
              <a:rPr lang="ru-RU" dirty="0"/>
              <a:t> полону, та </a:t>
            </a:r>
            <a:r>
              <a:rPr lang="ru-RU" dirty="0" err="1"/>
              <a:t>їхніх</a:t>
            </a:r>
            <a:r>
              <a:rPr lang="ru-RU" dirty="0"/>
              <a:t> родин</a:t>
            </a:r>
          </a:p>
          <a:p>
            <a:pPr marL="114300" indent="0">
              <a:spcBef>
                <a:spcPts val="600"/>
              </a:spcBef>
              <a:spcAft>
                <a:spcPts val="1200"/>
              </a:spcAft>
              <a:buNone/>
            </a:pPr>
            <a:r>
              <a:rPr lang="ru-RU" b="1" dirty="0" err="1"/>
              <a:t>Недостатня</a:t>
            </a:r>
            <a:r>
              <a:rPr lang="ru-RU" b="1" dirty="0"/>
              <a:t> </a:t>
            </a:r>
            <a:r>
              <a:rPr lang="ru-RU" b="1" dirty="0" err="1"/>
              <a:t>взаємодія</a:t>
            </a:r>
            <a:r>
              <a:rPr lang="ru-RU" b="1" dirty="0"/>
              <a:t> </a:t>
            </a:r>
            <a:r>
              <a:rPr lang="ru-RU" dirty="0" err="1"/>
              <a:t>медицини</a:t>
            </a:r>
            <a:r>
              <a:rPr lang="ru-RU" dirty="0"/>
              <a:t>, </a:t>
            </a:r>
            <a:r>
              <a:rPr lang="ru-RU" dirty="0" err="1"/>
              <a:t>соцслужб</a:t>
            </a:r>
            <a:r>
              <a:rPr lang="ru-RU" dirty="0"/>
              <a:t>, </a:t>
            </a:r>
            <a:r>
              <a:rPr lang="ru-RU" dirty="0" err="1"/>
              <a:t>правозахисних</a:t>
            </a:r>
            <a:r>
              <a:rPr lang="ru-RU" dirty="0"/>
              <a:t> структур і ОМС</a:t>
            </a:r>
          </a:p>
          <a:p>
            <a:pPr marL="114300" indent="0">
              <a:spcBef>
                <a:spcPts val="600"/>
              </a:spcBef>
              <a:spcAft>
                <a:spcPts val="1200"/>
              </a:spcAft>
              <a:buNone/>
            </a:pPr>
            <a:r>
              <a:rPr lang="ru-RU" b="1" dirty="0" err="1"/>
              <a:t>Дублювання</a:t>
            </a:r>
            <a:r>
              <a:rPr lang="ru-RU" b="1" dirty="0"/>
              <a:t> </a:t>
            </a:r>
            <a:r>
              <a:rPr lang="ru-RU" b="1" dirty="0" err="1"/>
              <a:t>опитувань</a:t>
            </a:r>
            <a:r>
              <a:rPr lang="ru-RU" dirty="0"/>
              <a:t>, </a:t>
            </a:r>
            <a:r>
              <a:rPr lang="ru-RU" dirty="0" err="1"/>
              <a:t>що</a:t>
            </a:r>
            <a:r>
              <a:rPr lang="ru-RU" dirty="0"/>
              <a:t> </a:t>
            </a:r>
            <a:r>
              <a:rPr lang="ru-RU" dirty="0" err="1"/>
              <a:t>веде</a:t>
            </a:r>
            <a:r>
              <a:rPr lang="ru-RU" dirty="0"/>
              <a:t> до повторної травматизації </a:t>
            </a:r>
            <a:r>
              <a:rPr lang="ru-RU" dirty="0" err="1"/>
              <a:t>клієнтів</a:t>
            </a:r>
            <a:endParaRPr lang="ru-RU" dirty="0"/>
          </a:p>
          <a:p>
            <a:pPr marL="114300" indent="0">
              <a:spcBef>
                <a:spcPts val="600"/>
              </a:spcBef>
              <a:spcAft>
                <a:spcPts val="1200"/>
              </a:spcAft>
              <a:buNone/>
            </a:pPr>
            <a:r>
              <a:rPr lang="ru-RU" b="1" dirty="0" err="1"/>
              <a:t>Немає</a:t>
            </a:r>
            <a:r>
              <a:rPr lang="ru-RU" b="1" dirty="0"/>
              <a:t> </a:t>
            </a:r>
            <a:r>
              <a:rPr lang="ru-RU" b="1" dirty="0" err="1"/>
              <a:t>спільної</a:t>
            </a:r>
            <a:r>
              <a:rPr lang="ru-RU" b="1" dirty="0"/>
              <a:t> </a:t>
            </a:r>
            <a:r>
              <a:rPr lang="ru-RU" b="1" dirty="0" err="1"/>
              <a:t>бази</a:t>
            </a:r>
            <a:r>
              <a:rPr lang="ru-RU" b="1" dirty="0"/>
              <a:t> </a:t>
            </a:r>
            <a:r>
              <a:rPr lang="ru-RU" b="1" dirty="0" err="1"/>
              <a:t>надавачів</a:t>
            </a:r>
            <a:r>
              <a:rPr lang="ru-RU" b="1" dirty="0"/>
              <a:t> </a:t>
            </a:r>
            <a:r>
              <a:rPr lang="ru-RU" b="1" dirty="0" err="1"/>
              <a:t>послуг</a:t>
            </a:r>
            <a:r>
              <a:rPr lang="ru-RU" dirty="0"/>
              <a:t> і </a:t>
            </a:r>
            <a:r>
              <a:rPr lang="ru-RU" dirty="0" err="1"/>
              <a:t>зрозумілих</a:t>
            </a:r>
            <a:r>
              <a:rPr lang="ru-RU" dirty="0"/>
              <a:t> </a:t>
            </a:r>
            <a:r>
              <a:rPr lang="ru-RU" dirty="0" err="1"/>
              <a:t>критеріїв</a:t>
            </a:r>
            <a:r>
              <a:rPr lang="ru-RU" dirty="0"/>
              <a:t> </a:t>
            </a:r>
            <a:r>
              <a:rPr lang="ru-RU" dirty="0" err="1"/>
              <a:t>роботи</a:t>
            </a:r>
            <a:r>
              <a:rPr lang="ru-RU" dirty="0"/>
              <a:t> з </a:t>
            </a:r>
            <a:r>
              <a:rPr lang="ru-RU" dirty="0" err="1"/>
              <a:t>цивільними</a:t>
            </a:r>
            <a:r>
              <a:rPr lang="ru-RU" dirty="0"/>
              <a:t>, </a:t>
            </a:r>
            <a:r>
              <a:rPr lang="ru-RU" dirty="0" err="1"/>
              <a:t>постраждалими</a:t>
            </a:r>
            <a:r>
              <a:rPr lang="ru-RU" dirty="0"/>
              <a:t> </a:t>
            </a:r>
            <a:r>
              <a:rPr lang="ru-RU" dirty="0" err="1"/>
              <a:t>від</a:t>
            </a:r>
            <a:r>
              <a:rPr lang="ru-RU" dirty="0"/>
              <a:t> полону та членами </a:t>
            </a:r>
            <a:r>
              <a:rPr lang="ru-RU" dirty="0" err="1"/>
              <a:t>їх</a:t>
            </a:r>
            <a:r>
              <a:rPr lang="ru-RU" dirty="0"/>
              <a:t> родин</a:t>
            </a:r>
          </a:p>
          <a:p>
            <a:pPr marL="114300" indent="0">
              <a:spcBef>
                <a:spcPts val="600"/>
              </a:spcBef>
              <a:spcAft>
                <a:spcPts val="1200"/>
              </a:spcAft>
              <a:buNone/>
            </a:pPr>
            <a:r>
              <a:rPr lang="ru-RU" b="1" dirty="0"/>
              <a:t>“</a:t>
            </a:r>
            <a:r>
              <a:rPr lang="ru-RU" b="1" dirty="0" err="1"/>
              <a:t>Випадання</a:t>
            </a:r>
            <a:r>
              <a:rPr lang="ru-RU" b="1" dirty="0"/>
              <a:t>” </a:t>
            </a:r>
            <a:r>
              <a:rPr lang="ru-RU" b="1" dirty="0" err="1"/>
              <a:t>із</a:t>
            </a:r>
            <a:r>
              <a:rPr lang="ru-RU" b="1" dirty="0"/>
              <a:t> </a:t>
            </a:r>
            <a:r>
              <a:rPr lang="ru-RU" b="1" dirty="0" err="1"/>
              <a:t>системи</a:t>
            </a:r>
            <a:r>
              <a:rPr lang="ru-RU" dirty="0"/>
              <a:t> </a:t>
            </a:r>
            <a:r>
              <a:rPr lang="ru-RU" dirty="0" err="1"/>
              <a:t>постраждалих</a:t>
            </a:r>
            <a:r>
              <a:rPr lang="ru-RU" dirty="0"/>
              <a:t> </a:t>
            </a:r>
            <a:r>
              <a:rPr lang="ru-RU" dirty="0" err="1"/>
              <a:t>після</a:t>
            </a:r>
            <a:r>
              <a:rPr lang="ru-RU" dirty="0"/>
              <a:t> </a:t>
            </a:r>
            <a:r>
              <a:rPr lang="ru-RU" dirty="0" err="1"/>
              <a:t>отримання</a:t>
            </a:r>
            <a:r>
              <a:rPr lang="ru-RU" dirty="0"/>
              <a:t> </a:t>
            </a:r>
            <a:r>
              <a:rPr lang="ru-RU" dirty="0" err="1"/>
              <a:t>деяких</a:t>
            </a:r>
            <a:r>
              <a:rPr lang="ru-RU" dirty="0"/>
              <a:t> </a:t>
            </a:r>
            <a:r>
              <a:rPr lang="ru-RU" dirty="0" err="1"/>
              <a:t>послуг</a:t>
            </a:r>
            <a:r>
              <a:rPr lang="ru-RU" dirty="0"/>
              <a:t> (</a:t>
            </a:r>
            <a:r>
              <a:rPr lang="ru-RU" dirty="0" err="1"/>
              <a:t>наприклад</a:t>
            </a:r>
            <a:r>
              <a:rPr lang="ru-RU" dirty="0"/>
              <a:t>, 2–3 </a:t>
            </a:r>
            <a:r>
              <a:rPr lang="ru-RU" dirty="0" err="1"/>
              <a:t>сесій</a:t>
            </a:r>
            <a:r>
              <a:rPr lang="ru-RU" dirty="0"/>
              <a:t> психолога)</a:t>
            </a:r>
          </a:p>
          <a:p>
            <a:pPr marL="114300" indent="0">
              <a:spcBef>
                <a:spcPts val="600"/>
              </a:spcBef>
              <a:spcAft>
                <a:spcPts val="1200"/>
              </a:spcAft>
              <a:buNone/>
            </a:pPr>
            <a:r>
              <a:rPr lang="ru-RU" dirty="0"/>
              <a:t>Не </a:t>
            </a:r>
            <a:r>
              <a:rPr lang="ru-RU" dirty="0" err="1"/>
              <a:t>всі</a:t>
            </a:r>
            <a:r>
              <a:rPr lang="ru-RU" dirty="0"/>
              <a:t> </a:t>
            </a:r>
            <a:r>
              <a:rPr lang="ru-RU" dirty="0" err="1"/>
              <a:t>постраждалі</a:t>
            </a:r>
            <a:r>
              <a:rPr lang="ru-RU" dirty="0"/>
              <a:t> </a:t>
            </a:r>
            <a:r>
              <a:rPr lang="ru-RU" dirty="0" err="1"/>
              <a:t>взмозі</a:t>
            </a:r>
            <a:r>
              <a:rPr lang="ru-RU" dirty="0"/>
              <a:t> </a:t>
            </a:r>
            <a:r>
              <a:rPr lang="ru-RU" dirty="0" err="1"/>
              <a:t>отримувати</a:t>
            </a:r>
            <a:r>
              <a:rPr lang="ru-RU" dirty="0"/>
              <a:t> </a:t>
            </a:r>
            <a:r>
              <a:rPr lang="ru-RU" dirty="0" err="1"/>
              <a:t>послуги</a:t>
            </a:r>
            <a:r>
              <a:rPr lang="ru-RU" dirty="0"/>
              <a:t> в </a:t>
            </a:r>
            <a:r>
              <a:rPr lang="ru-RU" b="1" dirty="0"/>
              <a:t>онлайн</a:t>
            </a:r>
            <a:endParaRPr lang="ru-RU" dirty="0"/>
          </a:p>
        </p:txBody>
      </p:sp>
      <p:sp>
        <p:nvSpPr>
          <p:cNvPr id="10" name="Google Shape;140;g352143eca64_0_0">
            <a:extLst>
              <a:ext uri="{FF2B5EF4-FFF2-40B4-BE49-F238E27FC236}">
                <a16:creationId xmlns:a16="http://schemas.microsoft.com/office/drawing/2014/main" id="{5E9806E4-9E06-47A7-8607-90045AE04F74}"/>
              </a:ext>
            </a:extLst>
          </p:cNvPr>
          <p:cNvSpPr/>
          <p:nvPr/>
        </p:nvSpPr>
        <p:spPr>
          <a:xfrm>
            <a:off x="976317" y="3125343"/>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 name="Google Shape;140;g352143eca64_0_0">
            <a:extLst>
              <a:ext uri="{FF2B5EF4-FFF2-40B4-BE49-F238E27FC236}">
                <a16:creationId xmlns:a16="http://schemas.microsoft.com/office/drawing/2014/main" id="{B95302A2-4CEA-4D5F-8F63-C6E80B658EFC}"/>
              </a:ext>
            </a:extLst>
          </p:cNvPr>
          <p:cNvSpPr/>
          <p:nvPr/>
        </p:nvSpPr>
        <p:spPr>
          <a:xfrm>
            <a:off x="980254" y="3886290"/>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 name="Google Shape;140;g352143eca64_0_0">
            <a:extLst>
              <a:ext uri="{FF2B5EF4-FFF2-40B4-BE49-F238E27FC236}">
                <a16:creationId xmlns:a16="http://schemas.microsoft.com/office/drawing/2014/main" id="{5527CD2D-B09C-43A7-8E01-436CE8539E4B}"/>
              </a:ext>
            </a:extLst>
          </p:cNvPr>
          <p:cNvSpPr/>
          <p:nvPr/>
        </p:nvSpPr>
        <p:spPr>
          <a:xfrm>
            <a:off x="971045" y="4998762"/>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 name="Google Shape;140;g352143eca64_0_0">
            <a:extLst>
              <a:ext uri="{FF2B5EF4-FFF2-40B4-BE49-F238E27FC236}">
                <a16:creationId xmlns:a16="http://schemas.microsoft.com/office/drawing/2014/main" id="{39BBFDEA-F2DA-41A0-82A4-CA3EAA2AB118}"/>
              </a:ext>
            </a:extLst>
          </p:cNvPr>
          <p:cNvSpPr/>
          <p:nvPr/>
        </p:nvSpPr>
        <p:spPr>
          <a:xfrm>
            <a:off x="962020" y="5788042"/>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 name="Google Shape;140;g352143eca64_0_0">
            <a:extLst>
              <a:ext uri="{FF2B5EF4-FFF2-40B4-BE49-F238E27FC236}">
                <a16:creationId xmlns:a16="http://schemas.microsoft.com/office/drawing/2014/main" id="{87FFC4F4-B215-4B66-B994-1F37BAAAF733}"/>
              </a:ext>
            </a:extLst>
          </p:cNvPr>
          <p:cNvSpPr/>
          <p:nvPr/>
        </p:nvSpPr>
        <p:spPr>
          <a:xfrm>
            <a:off x="976317" y="7602383"/>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 name="Google Shape;140;g352143eca64_0_0">
            <a:extLst>
              <a:ext uri="{FF2B5EF4-FFF2-40B4-BE49-F238E27FC236}">
                <a16:creationId xmlns:a16="http://schemas.microsoft.com/office/drawing/2014/main" id="{076E1992-28B5-4BD3-BBB1-1CB43702A906}"/>
              </a:ext>
            </a:extLst>
          </p:cNvPr>
          <p:cNvSpPr/>
          <p:nvPr/>
        </p:nvSpPr>
        <p:spPr>
          <a:xfrm>
            <a:off x="980254" y="6548989"/>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 name="Google Shape;140;g352143eca64_0_0">
            <a:extLst>
              <a:ext uri="{FF2B5EF4-FFF2-40B4-BE49-F238E27FC236}">
                <a16:creationId xmlns:a16="http://schemas.microsoft.com/office/drawing/2014/main" id="{1DA2D7C5-3583-4D47-97DB-8E7E1A769E16}"/>
              </a:ext>
            </a:extLst>
          </p:cNvPr>
          <p:cNvSpPr/>
          <p:nvPr/>
        </p:nvSpPr>
        <p:spPr>
          <a:xfrm>
            <a:off x="968353" y="8788715"/>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74098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8"/>
          <p:cNvSpPr/>
          <p:nvPr/>
        </p:nvSpPr>
        <p:spPr>
          <a:xfrm rot="-5400000">
            <a:off x="10212569" y="2213418"/>
            <a:ext cx="10281611" cy="5865549"/>
          </a:xfrm>
          <a:custGeom>
            <a:avLst/>
            <a:gdLst/>
            <a:ahLst/>
            <a:cxnLst/>
            <a:rect l="l" t="t" r="r" b="b"/>
            <a:pathLst>
              <a:path w="6240735" h="2176456" extrusionOk="0">
                <a:moveTo>
                  <a:pt x="0" y="0"/>
                </a:moveTo>
                <a:lnTo>
                  <a:pt x="6240735" y="0"/>
                </a:lnTo>
                <a:lnTo>
                  <a:pt x="6240735" y="2176456"/>
                </a:lnTo>
                <a:lnTo>
                  <a:pt x="0" y="2176456"/>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8" name="Google Shape;198;p18"/>
          <p:cNvSpPr txBox="1"/>
          <p:nvPr/>
        </p:nvSpPr>
        <p:spPr>
          <a:xfrm>
            <a:off x="2626916" y="3042317"/>
            <a:ext cx="10246555" cy="200050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endParaRPr sz="2800" b="0" i="0" u="none" strike="noStrike" cap="none" dirty="0">
              <a:solidFill>
                <a:srgbClr val="00000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ru-RU" sz="2800" b="0" i="0" u="none" strike="noStrike" cap="none" dirty="0">
                <a:solidFill>
                  <a:srgbClr val="000000"/>
                </a:solidFill>
                <a:latin typeface="Calibri" panose="020F0502020204030204" pitchFamily="34" charset="0"/>
                <a:ea typeface="Times New Roman"/>
                <a:cs typeface="Calibri" panose="020F0502020204030204" pitchFamily="34" charset="0"/>
                <a:sym typeface="Times New Roman"/>
              </a:rPr>
              <a:t>    </a:t>
            </a:r>
            <a:r>
              <a:rPr lang="uk-UA" sz="7200" b="1" i="0" u="none" strike="noStrike" cap="none"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Arial"/>
              </a:rPr>
              <a:t>ДЯКУЮ ЗА УВАГУ!</a:t>
            </a:r>
            <a:endParaRPr sz="7200" b="0" i="0" u="none" strike="noStrike" cap="none"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Arial"/>
            </a:endParaRPr>
          </a:p>
          <a:p>
            <a:pPr marL="0" marR="0" lvl="0" indent="0" algn="r" rtl="0">
              <a:lnSpc>
                <a:spcPct val="100000"/>
              </a:lnSpc>
              <a:spcBef>
                <a:spcPts val="0"/>
              </a:spcBef>
              <a:spcAft>
                <a:spcPts val="0"/>
              </a:spcAft>
              <a:buClr>
                <a:srgbClr val="000000"/>
              </a:buClr>
              <a:buSzPts val="2400"/>
              <a:buFont typeface="Arial"/>
              <a:buNone/>
            </a:pPr>
            <a:endParaRPr sz="2400" b="1" i="1" u="none" strike="noStrike" cap="none" dirty="0">
              <a:solidFill>
                <a:schemeClr val="dk1"/>
              </a:solidFill>
              <a:latin typeface="Times New Roman"/>
              <a:ea typeface="Times New Roman"/>
              <a:cs typeface="Times New Roman"/>
              <a:sym typeface="Times New Roman"/>
            </a:endParaRPr>
          </a:p>
        </p:txBody>
      </p:sp>
      <p:grpSp>
        <p:nvGrpSpPr>
          <p:cNvPr id="199" name="Google Shape;199;p18"/>
          <p:cNvGrpSpPr/>
          <p:nvPr/>
        </p:nvGrpSpPr>
        <p:grpSpPr>
          <a:xfrm>
            <a:off x="12786112" y="9372438"/>
            <a:ext cx="762707" cy="737592"/>
            <a:chOff x="0" y="0"/>
            <a:chExt cx="812800" cy="812800"/>
          </a:xfrm>
        </p:grpSpPr>
        <p:sp>
          <p:nvSpPr>
            <p:cNvPr id="200" name="Google Shape;200;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3064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1" name="Google Shape;201;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02" name="Google Shape;202;p18"/>
          <p:cNvGrpSpPr/>
          <p:nvPr/>
        </p:nvGrpSpPr>
        <p:grpSpPr>
          <a:xfrm>
            <a:off x="12222824" y="8121838"/>
            <a:ext cx="604566" cy="604566"/>
            <a:chOff x="0" y="0"/>
            <a:chExt cx="812800" cy="812800"/>
          </a:xfrm>
        </p:grpSpPr>
        <p:sp>
          <p:nvSpPr>
            <p:cNvPr id="203" name="Google Shape;203;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838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4" name="Google Shape;204;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05" name="Google Shape;205;p18"/>
          <p:cNvGrpSpPr/>
          <p:nvPr/>
        </p:nvGrpSpPr>
        <p:grpSpPr>
          <a:xfrm>
            <a:off x="11915507" y="9088107"/>
            <a:ext cx="609600" cy="568662"/>
            <a:chOff x="0" y="0"/>
            <a:chExt cx="812800" cy="812800"/>
          </a:xfrm>
        </p:grpSpPr>
        <p:sp>
          <p:nvSpPr>
            <p:cNvPr id="206" name="Google Shape;206;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 cap="sq" cmpd="sng">
              <a:solidFill>
                <a:srgbClr val="FDB034"/>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7" name="Google Shape;207;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08" name="Google Shape;208;p18"/>
          <p:cNvGrpSpPr/>
          <p:nvPr/>
        </p:nvGrpSpPr>
        <p:grpSpPr>
          <a:xfrm>
            <a:off x="14614912" y="698801"/>
            <a:ext cx="762707" cy="737592"/>
            <a:chOff x="0" y="0"/>
            <a:chExt cx="812800" cy="812800"/>
          </a:xfrm>
        </p:grpSpPr>
        <p:sp>
          <p:nvSpPr>
            <p:cNvPr id="209" name="Google Shape;209;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3064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0" name="Google Shape;210;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11" name="Google Shape;211;p18"/>
          <p:cNvGrpSpPr/>
          <p:nvPr/>
        </p:nvGrpSpPr>
        <p:grpSpPr>
          <a:xfrm>
            <a:off x="13492141" y="1067597"/>
            <a:ext cx="604566" cy="604566"/>
            <a:chOff x="0" y="0"/>
            <a:chExt cx="812800" cy="812800"/>
          </a:xfrm>
        </p:grpSpPr>
        <p:sp>
          <p:nvSpPr>
            <p:cNvPr id="212" name="Google Shape;212;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838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3" name="Google Shape;213;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14" name="Google Shape;214;p18"/>
          <p:cNvGrpSpPr/>
          <p:nvPr/>
        </p:nvGrpSpPr>
        <p:grpSpPr>
          <a:xfrm>
            <a:off x="14292241" y="1830848"/>
            <a:ext cx="609600" cy="568662"/>
            <a:chOff x="0" y="0"/>
            <a:chExt cx="812800" cy="812800"/>
          </a:xfrm>
        </p:grpSpPr>
        <p:sp>
          <p:nvSpPr>
            <p:cNvPr id="215" name="Google Shape;215;p18"/>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 cap="sq" cmpd="sng">
              <a:solidFill>
                <a:srgbClr val="FDB034"/>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6" name="Google Shape;216;p18"/>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2" name="Прямоугольник 21">
            <a:extLst>
              <a:ext uri="{FF2B5EF4-FFF2-40B4-BE49-F238E27FC236}">
                <a16:creationId xmlns:a16="http://schemas.microsoft.com/office/drawing/2014/main" id="{2E2FC636-96D1-4DBD-AEB8-B714984FACD0}"/>
              </a:ext>
            </a:extLst>
          </p:cNvPr>
          <p:cNvSpPr/>
          <p:nvPr/>
        </p:nvSpPr>
        <p:spPr>
          <a:xfrm>
            <a:off x="4940261" y="6077652"/>
            <a:ext cx="7830451" cy="2215991"/>
          </a:xfrm>
          <a:prstGeom prst="rect">
            <a:avLst/>
          </a:prstGeom>
        </p:spPr>
        <p:txBody>
          <a:bodyPr wrap="square">
            <a:spAutoFit/>
          </a:bodyPr>
          <a:lstStyle/>
          <a:p>
            <a:r>
              <a:rPr lang="uk-UA" sz="3200" b="1" dirty="0">
                <a:solidFill>
                  <a:schemeClr val="tx1"/>
                </a:solidFill>
                <a:latin typeface="Calibri" panose="020F0502020204030204" pitchFamily="34" charset="0"/>
                <a:ea typeface="Calibri" panose="020F0502020204030204" pitchFamily="34" charset="0"/>
                <a:cs typeface="Calibri" panose="020F0502020204030204" pitchFamily="34" charset="0"/>
              </a:rPr>
              <a:t>Демченко Ірина</a:t>
            </a:r>
          </a:p>
          <a:p>
            <a:pPr>
              <a:spcBef>
                <a:spcPts val="1200"/>
              </a:spcBef>
            </a:pPr>
            <a:r>
              <a:rPr lang="uk-UA" sz="3200" b="1" dirty="0">
                <a:solidFill>
                  <a:schemeClr val="tx1"/>
                </a:solidFill>
                <a:latin typeface="Calibri" panose="020F0502020204030204" pitchFamily="34" charset="0"/>
                <a:ea typeface="Calibri" panose="020F0502020204030204" pitchFamily="34" charset="0"/>
                <a:cs typeface="Calibri" panose="020F0502020204030204" pitchFamily="34" charset="0"/>
              </a:rPr>
              <a:t>Аналітичний центр «</a:t>
            </a:r>
            <a:r>
              <a:rPr lang="uk-UA" sz="3200" b="1" dirty="0" err="1">
                <a:solidFill>
                  <a:schemeClr val="tx1"/>
                </a:solidFill>
                <a:latin typeface="Calibri" panose="020F0502020204030204" pitchFamily="34" charset="0"/>
                <a:ea typeface="Calibri" panose="020F0502020204030204" pitchFamily="34" charset="0"/>
                <a:cs typeface="Calibri" panose="020F0502020204030204" pitchFamily="34" charset="0"/>
              </a:rPr>
              <a:t>Соціоконсалтинг</a:t>
            </a:r>
            <a:r>
              <a:rPr lang="uk-UA" sz="3200" b="1"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r>
              <a:rPr lang="hr-HR" sz="3200" b="1" dirty="0">
                <a:solidFill>
                  <a:schemeClr val="tx1"/>
                </a:solidFill>
                <a:latin typeface="Calibri" panose="020F0502020204030204" pitchFamily="34" charset="0"/>
                <a:ea typeface="Calibri" panose="020F0502020204030204" pitchFamily="34" charset="0"/>
                <a:cs typeface="Calibri" panose="020F0502020204030204" pitchFamily="34" charset="0"/>
              </a:rPr>
              <a:t>https:// sociocon.org</a:t>
            </a:r>
            <a:endParaRPr lang="uk-UA" sz="3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tx1"/>
                </a:solidFill>
                <a:latin typeface="Calibri" panose="020F0502020204030204" pitchFamily="34" charset="0"/>
                <a:ea typeface="Calibri" panose="020F0502020204030204" pitchFamily="34" charset="0"/>
                <a:cs typeface="Calibri" panose="020F0502020204030204" pitchFamily="34" charset="0"/>
              </a:rPr>
              <a:t>+38 099 210 22 80</a:t>
            </a:r>
            <a:endParaRPr lang="uk-UA" sz="3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23" name="Google Shape;100;p1" descr="Изображение выглядит как текст, Графика, Шрифт, плакат  Автоматически созданное описание">
            <a:extLst>
              <a:ext uri="{FF2B5EF4-FFF2-40B4-BE49-F238E27FC236}">
                <a16:creationId xmlns:a16="http://schemas.microsoft.com/office/drawing/2014/main" id="{0313A1F8-6B58-41B8-82A9-45FDC2A919FD}"/>
              </a:ext>
            </a:extLst>
          </p:cNvPr>
          <p:cNvPicPr preferRelativeResize="0"/>
          <p:nvPr/>
        </p:nvPicPr>
        <p:blipFill rotWithShape="1">
          <a:blip r:embed="rId4">
            <a:alphaModFix/>
          </a:blip>
          <a:srcRect/>
          <a:stretch/>
        </p:blipFill>
        <p:spPr>
          <a:xfrm>
            <a:off x="3739451" y="644014"/>
            <a:ext cx="2123972" cy="1446459"/>
          </a:xfrm>
          <a:prstGeom prst="rect">
            <a:avLst/>
          </a:prstGeom>
          <a:noFill/>
          <a:ln>
            <a:noFill/>
          </a:ln>
        </p:spPr>
      </p:pic>
      <p:pic>
        <p:nvPicPr>
          <p:cNvPr id="24" name="Рисунок 23">
            <a:extLst>
              <a:ext uri="{FF2B5EF4-FFF2-40B4-BE49-F238E27FC236}">
                <a16:creationId xmlns:a16="http://schemas.microsoft.com/office/drawing/2014/main" id="{785B62B1-9A95-42B9-87D6-036E401C70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523088" y="726772"/>
            <a:ext cx="3461303" cy="888713"/>
          </a:xfrm>
          <a:prstGeom prst="rect">
            <a:avLst/>
          </a:prstGeom>
        </p:spPr>
      </p:pic>
      <p:pic>
        <p:nvPicPr>
          <p:cNvPr id="25" name="Google Shape;99;p1" descr="Text, company name  Description automatically generated with medium confidence">
            <a:extLst>
              <a:ext uri="{FF2B5EF4-FFF2-40B4-BE49-F238E27FC236}">
                <a16:creationId xmlns:a16="http://schemas.microsoft.com/office/drawing/2014/main" id="{80743DFA-F6B4-4BC2-A4BA-EC3F38DEC4DC}"/>
              </a:ext>
            </a:extLst>
          </p:cNvPr>
          <p:cNvPicPr preferRelativeResize="0"/>
          <p:nvPr/>
        </p:nvPicPr>
        <p:blipFill rotWithShape="1">
          <a:blip r:embed="rId7">
            <a:alphaModFix/>
          </a:blip>
          <a:srcRect/>
          <a:stretch/>
        </p:blipFill>
        <p:spPr>
          <a:xfrm>
            <a:off x="955813" y="290164"/>
            <a:ext cx="2123973" cy="2033934"/>
          </a:xfrm>
          <a:prstGeom prst="rect">
            <a:avLst/>
          </a:prstGeom>
          <a:noFill/>
          <a:ln>
            <a:noFill/>
          </a:ln>
        </p:spPr>
      </p:pic>
    </p:spTree>
    <p:extLst>
      <p:ext uri="{BB962C8B-B14F-4D97-AF65-F5344CB8AC3E}">
        <p14:creationId xmlns:p14="http://schemas.microsoft.com/office/powerpoint/2010/main" val="4158518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grpSp>
        <p:nvGrpSpPr>
          <p:cNvPr id="108" name="Google Shape;108;p2"/>
          <p:cNvGrpSpPr/>
          <p:nvPr/>
        </p:nvGrpSpPr>
        <p:grpSpPr>
          <a:xfrm>
            <a:off x="11161597" y="8999139"/>
            <a:ext cx="857867" cy="857867"/>
            <a:chOff x="0" y="0"/>
            <a:chExt cx="812800" cy="812800"/>
          </a:xfrm>
        </p:grpSpPr>
        <p:sp>
          <p:nvSpPr>
            <p:cNvPr id="109" name="Google Shape;109;p2"/>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3064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sp>
          <p:nvSpPr>
            <p:cNvPr id="110" name="Google Shape;110;p2"/>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grpSp>
      <p:grpSp>
        <p:nvGrpSpPr>
          <p:cNvPr id="111" name="Google Shape;111;p2"/>
          <p:cNvGrpSpPr/>
          <p:nvPr/>
        </p:nvGrpSpPr>
        <p:grpSpPr>
          <a:xfrm>
            <a:off x="12705384" y="9252425"/>
            <a:ext cx="604561" cy="604561"/>
            <a:chOff x="0" y="0"/>
            <a:chExt cx="812800" cy="812800"/>
          </a:xfrm>
        </p:grpSpPr>
        <p:sp>
          <p:nvSpPr>
            <p:cNvPr id="112" name="Google Shape;112;p2"/>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838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sp>
          <p:nvSpPr>
            <p:cNvPr id="113" name="Google Shape;113;p2"/>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grpSp>
      <p:grpSp>
        <p:nvGrpSpPr>
          <p:cNvPr id="114" name="Google Shape;114;p2"/>
          <p:cNvGrpSpPr/>
          <p:nvPr/>
        </p:nvGrpSpPr>
        <p:grpSpPr>
          <a:xfrm>
            <a:off x="12887770" y="8201750"/>
            <a:ext cx="637642" cy="637642"/>
            <a:chOff x="0" y="0"/>
            <a:chExt cx="812800" cy="812800"/>
          </a:xfrm>
        </p:grpSpPr>
        <p:sp>
          <p:nvSpPr>
            <p:cNvPr id="115" name="Google Shape;115;p2"/>
            <p:cNvSpPr/>
            <p:nvPr/>
          </p:nvSpPr>
          <p:spPr>
            <a:xfrm>
              <a:off x="0" y="0"/>
              <a:ext cx="812800" cy="812800"/>
            </a:xfrm>
            <a:custGeom>
              <a:avLst/>
              <a:gdLst/>
              <a:ahLst/>
              <a:cxnLst/>
              <a:rect l="l" t="t" r="r" b="b"/>
              <a:pathLst>
                <a:path w="812800" h="812800" extrusionOk="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 cap="sq" cmpd="sng">
              <a:solidFill>
                <a:srgbClr val="FDB034"/>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sp>
          <p:nvSpPr>
            <p:cNvPr id="116" name="Google Shape;116;p2"/>
            <p:cNvSpPr txBox="1"/>
            <p:nvPr/>
          </p:nvSpPr>
          <p:spPr>
            <a:xfrm>
              <a:off x="76200" y="76200"/>
              <a:ext cx="660400" cy="660400"/>
            </a:xfrm>
            <a:prstGeom prst="rect">
              <a:avLst/>
            </a:prstGeom>
            <a:noFill/>
            <a:ln>
              <a:noFill/>
            </a:ln>
          </p:spPr>
          <p:txBody>
            <a:bodyPr spcFirstLastPara="1" wrap="square" lIns="50800" tIns="50800" rIns="50800" bIns="50800" anchor="ctr" anchorCtr="0">
              <a:noAutofit/>
            </a:bodyPr>
            <a:lstStyle/>
            <a:p>
              <a:pPr marL="0" marR="0" lvl="0" indent="0" algn="ctr" rtl="0">
                <a:lnSpc>
                  <a:spcPct val="103055"/>
                </a:lnSpc>
                <a:spcBef>
                  <a:spcPts val="0"/>
                </a:spcBef>
                <a:spcAft>
                  <a:spcPts val="0"/>
                </a:spcAft>
                <a:buClr>
                  <a:srgbClr val="000000"/>
                </a:buClr>
                <a:buSzPts val="1800"/>
                <a:buFont typeface="Arial"/>
                <a:buNone/>
              </a:pPr>
              <a:endParaRPr lang="uk-UA" sz="1800" b="0" i="0" u="none" strike="noStrike" cap="none" noProof="0" dirty="0">
                <a:solidFill>
                  <a:schemeClr val="dk1"/>
                </a:solidFill>
                <a:latin typeface="Calibri"/>
                <a:ea typeface="Calibri"/>
                <a:cs typeface="Calibri"/>
                <a:sym typeface="Calibri"/>
              </a:endParaRPr>
            </a:p>
          </p:txBody>
        </p:sp>
      </p:grpSp>
      <p:sp>
        <p:nvSpPr>
          <p:cNvPr id="117" name="Google Shape;117;p2"/>
          <p:cNvSpPr txBox="1"/>
          <p:nvPr/>
        </p:nvSpPr>
        <p:spPr>
          <a:xfrm>
            <a:off x="820270" y="3110266"/>
            <a:ext cx="10752300" cy="431100"/>
          </a:xfrm>
          <a:prstGeom prst="rect">
            <a:avLst/>
          </a:prstGeom>
          <a:noFill/>
          <a:ln>
            <a:noFill/>
          </a:ln>
        </p:spPr>
        <p:txBody>
          <a:bodyPr spcFirstLastPara="1" wrap="square" lIns="0" tIns="0" rIns="0" bIns="0" anchor="t" anchorCtr="0">
            <a:spAutoFit/>
          </a:bodyPr>
          <a:lstStyle/>
          <a:p>
            <a:pPr marL="0" marR="0" lvl="0" indent="0" algn="just" rtl="0">
              <a:lnSpc>
                <a:spcPct val="129964"/>
              </a:lnSpc>
              <a:spcBef>
                <a:spcPts val="0"/>
              </a:spcBef>
              <a:spcAft>
                <a:spcPts val="0"/>
              </a:spcAft>
              <a:buClr>
                <a:srgbClr val="000000"/>
              </a:buClr>
              <a:buSzPts val="2800"/>
              <a:buFont typeface="Arial"/>
              <a:buNone/>
            </a:pPr>
            <a:endParaRPr lang="uk-UA" sz="2800" b="0" i="0" u="none" strike="noStrike" cap="none" noProof="0" dirty="0">
              <a:solidFill>
                <a:srgbClr val="000000"/>
              </a:solidFill>
              <a:latin typeface="Times New Roman"/>
              <a:ea typeface="Times New Roman"/>
              <a:cs typeface="Times New Roman"/>
              <a:sym typeface="Times New Roman"/>
            </a:endParaRPr>
          </a:p>
        </p:txBody>
      </p:sp>
      <p:sp>
        <p:nvSpPr>
          <p:cNvPr id="118" name="Google Shape;118;p2"/>
          <p:cNvSpPr/>
          <p:nvPr/>
        </p:nvSpPr>
        <p:spPr>
          <a:xfrm>
            <a:off x="436854" y="1006969"/>
            <a:ext cx="14516150" cy="954067"/>
          </a:xfrm>
          <a:prstGeom prst="rect">
            <a:avLst/>
          </a:prstGeom>
          <a:noFill/>
          <a:ln>
            <a:noFill/>
          </a:ln>
        </p:spPr>
        <p:txBody>
          <a:bodyPr spcFirstLastPara="1" wrap="square" lIns="91425" tIns="45700" rIns="91425" bIns="45700" anchor="t" anchorCtr="0">
            <a:spAutoFit/>
          </a:bodyPr>
          <a:lstStyle/>
          <a:p>
            <a:pPr marL="0" marR="0" lvl="0" indent="457200" algn="just" rtl="0">
              <a:lnSpc>
                <a:spcPct val="100000"/>
              </a:lnSpc>
              <a:spcBef>
                <a:spcPts val="0"/>
              </a:spcBef>
              <a:spcAft>
                <a:spcPts val="0"/>
              </a:spcAft>
              <a:buNone/>
            </a:pPr>
            <a:endParaRPr lang="uk-UA" sz="2800" b="1" noProof="0" dirty="0">
              <a:latin typeface="Calibri" panose="020F0502020204030204" pitchFamily="34" charset="0"/>
              <a:ea typeface="Times New Roman"/>
              <a:cs typeface="Calibri" panose="020F0502020204030204" pitchFamily="34" charset="0"/>
              <a:sym typeface="Times New Roman"/>
            </a:endParaRPr>
          </a:p>
          <a:p>
            <a:pPr marL="0" marR="0" lvl="0" indent="457200" algn="just" rtl="0">
              <a:lnSpc>
                <a:spcPct val="100000"/>
              </a:lnSpc>
              <a:spcBef>
                <a:spcPts val="0"/>
              </a:spcBef>
              <a:spcAft>
                <a:spcPts val="0"/>
              </a:spcAft>
              <a:buNone/>
            </a:pPr>
            <a:endParaRPr lang="uk-UA" sz="2800" noProof="0" dirty="0">
              <a:solidFill>
                <a:schemeClr val="dk1"/>
              </a:solidFill>
              <a:latin typeface="Calibri" panose="020F0502020204030204" pitchFamily="34" charset="0"/>
              <a:ea typeface="Times New Roman"/>
              <a:cs typeface="Calibri" panose="020F0502020204030204" pitchFamily="34" charset="0"/>
              <a:sym typeface="Times New Roman"/>
            </a:endParaRPr>
          </a:p>
        </p:txBody>
      </p:sp>
      <p:sp>
        <p:nvSpPr>
          <p:cNvPr id="5" name="TextBox 4">
            <a:extLst>
              <a:ext uri="{FF2B5EF4-FFF2-40B4-BE49-F238E27FC236}">
                <a16:creationId xmlns:a16="http://schemas.microsoft.com/office/drawing/2014/main" id="{706BF53A-8690-B0E0-5239-0712C0F0F715}"/>
              </a:ext>
            </a:extLst>
          </p:cNvPr>
          <p:cNvSpPr txBox="1"/>
          <p:nvPr/>
        </p:nvSpPr>
        <p:spPr>
          <a:xfrm>
            <a:off x="4572000" y="5547850"/>
            <a:ext cx="9163050" cy="523220"/>
          </a:xfrm>
          <a:prstGeom prst="rect">
            <a:avLst/>
          </a:prstGeom>
          <a:noFill/>
        </p:spPr>
        <p:txBody>
          <a:bodyPr wrap="square">
            <a:spAutoFit/>
          </a:bodyPr>
          <a:lstStyle/>
          <a:p>
            <a:pPr marL="0" marR="0" lvl="0" indent="0" algn="just" rtl="0">
              <a:lnSpc>
                <a:spcPct val="100000"/>
              </a:lnSpc>
              <a:spcBef>
                <a:spcPts val="0"/>
              </a:spcBef>
              <a:spcAft>
                <a:spcPts val="0"/>
              </a:spcAft>
              <a:buNone/>
            </a:pPr>
            <a:endParaRPr lang="uk-UA" sz="1400" noProof="0" dirty="0">
              <a:latin typeface="Times New Roman"/>
              <a:ea typeface="Times New Roman"/>
              <a:cs typeface="Times New Roman"/>
              <a:sym typeface="Times New Roman"/>
            </a:endParaRPr>
          </a:p>
          <a:p>
            <a:pPr marL="0" marR="0" lvl="0" indent="0" algn="just" rtl="0">
              <a:lnSpc>
                <a:spcPct val="100000"/>
              </a:lnSpc>
              <a:spcBef>
                <a:spcPts val="0"/>
              </a:spcBef>
              <a:spcAft>
                <a:spcPts val="0"/>
              </a:spcAft>
              <a:buNone/>
            </a:pPr>
            <a:endParaRPr lang="uk-UA" sz="1400" i="0" u="none" strike="noStrike" cap="none" noProof="0" dirty="0">
              <a:solidFill>
                <a:srgbClr val="000000"/>
              </a:solidFill>
              <a:latin typeface="Times New Roman"/>
              <a:ea typeface="Times New Roman"/>
              <a:cs typeface="Times New Roman"/>
              <a:sym typeface="Times New Roman"/>
            </a:endParaRPr>
          </a:p>
        </p:txBody>
      </p:sp>
      <p:sp>
        <p:nvSpPr>
          <p:cNvPr id="6" name="Заголовок 5">
            <a:extLst>
              <a:ext uri="{FF2B5EF4-FFF2-40B4-BE49-F238E27FC236}">
                <a16:creationId xmlns:a16="http://schemas.microsoft.com/office/drawing/2014/main" id="{BA038576-80DE-4849-B558-DA5B1F98D312}"/>
              </a:ext>
            </a:extLst>
          </p:cNvPr>
          <p:cNvSpPr>
            <a:spLocks noGrp="1"/>
          </p:cNvSpPr>
          <p:nvPr>
            <p:ph type="title"/>
          </p:nvPr>
        </p:nvSpPr>
        <p:spPr>
          <a:xfrm>
            <a:off x="1805892" y="873416"/>
            <a:ext cx="9766678" cy="1529427"/>
          </a:xfrm>
        </p:spPr>
        <p:txBody>
          <a:bodyPr>
            <a:normAutofit fontScale="90000"/>
          </a:bodyPr>
          <a:lstStyle/>
          <a:p>
            <a:pPr>
              <a:lnSpc>
                <a:spcPts val="8800"/>
              </a:lnSpc>
              <a:buClr>
                <a:srgbClr val="000000"/>
              </a:buClr>
              <a:buFont typeface="Arial"/>
            </a:pPr>
            <a:r>
              <a:rPr lang="uk-UA" sz="6600" b="1" noProof="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Inter Bold"/>
              </a:rPr>
              <a:t>ЗАВДАННЯ ДОСЛІДЖЕННЯ</a:t>
            </a:r>
            <a:endParaRPr lang="uk-UA" sz="6600" b="1" noProof="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Arial"/>
            </a:endParaRPr>
          </a:p>
        </p:txBody>
      </p:sp>
      <p:sp>
        <p:nvSpPr>
          <p:cNvPr id="7" name="Текст 6">
            <a:extLst>
              <a:ext uri="{FF2B5EF4-FFF2-40B4-BE49-F238E27FC236}">
                <a16:creationId xmlns:a16="http://schemas.microsoft.com/office/drawing/2014/main" id="{8716A6BC-DD56-48CA-B40D-1BC03E73B025}"/>
              </a:ext>
            </a:extLst>
          </p:cNvPr>
          <p:cNvSpPr>
            <a:spLocks noGrp="1"/>
          </p:cNvSpPr>
          <p:nvPr>
            <p:ph type="body" idx="1"/>
          </p:nvPr>
        </p:nvSpPr>
        <p:spPr>
          <a:xfrm>
            <a:off x="1674778" y="2594511"/>
            <a:ext cx="11748485" cy="6383804"/>
          </a:xfrm>
        </p:spPr>
        <p:txBody>
          <a:bodyPr>
            <a:normAutofit/>
          </a:bodyPr>
          <a:lstStyle/>
          <a:p>
            <a:pPr marL="114300" lvl="0" indent="0">
              <a:spcBef>
                <a:spcPts val="600"/>
              </a:spcBef>
              <a:spcAft>
                <a:spcPts val="1200"/>
              </a:spcAft>
              <a:buNone/>
            </a:pPr>
            <a:r>
              <a:rPr lang="uk-UA" sz="4000" noProof="0" dirty="0"/>
              <a:t>Визначити потреби потерпілих у допомозі та підтримці</a:t>
            </a:r>
          </a:p>
          <a:p>
            <a:pPr marL="114300" lvl="0" indent="0">
              <a:spcBef>
                <a:spcPts val="600"/>
              </a:spcBef>
              <a:spcAft>
                <a:spcPts val="1200"/>
              </a:spcAft>
              <a:buNone/>
            </a:pPr>
            <a:r>
              <a:rPr lang="uk-UA" sz="4000" noProof="0" dirty="0"/>
              <a:t>Виявити бар’єри у доступі до послуг </a:t>
            </a:r>
          </a:p>
          <a:p>
            <a:pPr marL="114300" lvl="0" indent="0">
              <a:spcBef>
                <a:spcPts val="600"/>
              </a:spcBef>
              <a:spcAft>
                <a:spcPts val="1200"/>
              </a:spcAft>
              <a:buNone/>
            </a:pPr>
            <a:r>
              <a:rPr lang="uk-UA" sz="4000" noProof="0" dirty="0"/>
              <a:t>Провести картування надавачів послуг та їхніх ресурсів</a:t>
            </a:r>
          </a:p>
          <a:p>
            <a:pPr marL="114300" lvl="0" indent="0">
              <a:spcBef>
                <a:spcPts val="600"/>
              </a:spcBef>
              <a:spcAft>
                <a:spcPts val="1200"/>
              </a:spcAft>
              <a:buNone/>
            </a:pPr>
            <a:r>
              <a:rPr lang="uk-UA" sz="4000" noProof="0" dirty="0"/>
              <a:t>Проаналізувати взаємодію між секторами</a:t>
            </a:r>
          </a:p>
          <a:p>
            <a:pPr marL="114300" indent="0">
              <a:spcBef>
                <a:spcPts val="600"/>
              </a:spcBef>
              <a:spcAft>
                <a:spcPts val="1200"/>
              </a:spcAft>
              <a:buNone/>
            </a:pPr>
            <a:r>
              <a:rPr lang="uk-UA" sz="4000" noProof="0" dirty="0"/>
              <a:t>Розробити модель </a:t>
            </a:r>
            <a:r>
              <a:rPr lang="uk-UA" sz="4000" noProof="0" dirty="0" err="1"/>
              <a:t>міжсекторального</a:t>
            </a:r>
            <a:r>
              <a:rPr lang="uk-UA" sz="4000" noProof="0" dirty="0"/>
              <a:t> механізму перенаправлення та координації випадків</a:t>
            </a:r>
          </a:p>
          <a:p>
            <a:pPr>
              <a:buFont typeface="Wingdings" panose="05000000000000000000" pitchFamily="2" charset="2"/>
              <a:buChar char="ü"/>
            </a:pPr>
            <a:endParaRPr lang="uk-UA" noProof="0" dirty="0"/>
          </a:p>
        </p:txBody>
      </p:sp>
      <p:sp>
        <p:nvSpPr>
          <p:cNvPr id="17" name="Google Shape;140;g352143eca64_0_0">
            <a:extLst>
              <a:ext uri="{FF2B5EF4-FFF2-40B4-BE49-F238E27FC236}">
                <a16:creationId xmlns:a16="http://schemas.microsoft.com/office/drawing/2014/main" id="{41AC919F-EBA1-4EC5-A3D2-30A045A13194}"/>
              </a:ext>
            </a:extLst>
          </p:cNvPr>
          <p:cNvSpPr/>
          <p:nvPr/>
        </p:nvSpPr>
        <p:spPr>
          <a:xfrm>
            <a:off x="1076987" y="2750444"/>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 name="Google Shape;140;g352143eca64_0_0">
            <a:extLst>
              <a:ext uri="{FF2B5EF4-FFF2-40B4-BE49-F238E27FC236}">
                <a16:creationId xmlns:a16="http://schemas.microsoft.com/office/drawing/2014/main" id="{ED60329D-528A-4C7B-A95A-A02726207F2F}"/>
              </a:ext>
            </a:extLst>
          </p:cNvPr>
          <p:cNvSpPr/>
          <p:nvPr/>
        </p:nvSpPr>
        <p:spPr>
          <a:xfrm>
            <a:off x="1057393" y="4145727"/>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 name="Google Shape;140;g352143eca64_0_0">
            <a:extLst>
              <a:ext uri="{FF2B5EF4-FFF2-40B4-BE49-F238E27FC236}">
                <a16:creationId xmlns:a16="http://schemas.microsoft.com/office/drawing/2014/main" id="{DB9BF214-EA06-4CEE-8747-3F9383EBC5D7}"/>
              </a:ext>
            </a:extLst>
          </p:cNvPr>
          <p:cNvSpPr/>
          <p:nvPr/>
        </p:nvSpPr>
        <p:spPr>
          <a:xfrm>
            <a:off x="1057393" y="5040888"/>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 name="Google Shape;140;g352143eca64_0_0">
            <a:extLst>
              <a:ext uri="{FF2B5EF4-FFF2-40B4-BE49-F238E27FC236}">
                <a16:creationId xmlns:a16="http://schemas.microsoft.com/office/drawing/2014/main" id="{018EA621-CE7F-40A6-8741-B78603FA2794}"/>
              </a:ext>
            </a:extLst>
          </p:cNvPr>
          <p:cNvSpPr/>
          <p:nvPr/>
        </p:nvSpPr>
        <p:spPr>
          <a:xfrm>
            <a:off x="1048049" y="6425335"/>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 name="Google Shape;140;g352143eca64_0_0">
            <a:extLst>
              <a:ext uri="{FF2B5EF4-FFF2-40B4-BE49-F238E27FC236}">
                <a16:creationId xmlns:a16="http://schemas.microsoft.com/office/drawing/2014/main" id="{0E9794E4-085B-40EB-84C0-6E15012CED0F}"/>
              </a:ext>
            </a:extLst>
          </p:cNvPr>
          <p:cNvSpPr/>
          <p:nvPr/>
        </p:nvSpPr>
        <p:spPr>
          <a:xfrm>
            <a:off x="1057393" y="7369109"/>
            <a:ext cx="538012" cy="578951"/>
          </a:xfrm>
          <a:custGeom>
            <a:avLst/>
            <a:gdLst/>
            <a:ahLst/>
            <a:cxnLst/>
            <a:rect l="l" t="t" r="r" b="b"/>
            <a:pathLst>
              <a:path w="960173" h="960173" extrusionOk="0">
                <a:moveTo>
                  <a:pt x="0" y="0"/>
                </a:moveTo>
                <a:lnTo>
                  <a:pt x="960174" y="0"/>
                </a:lnTo>
                <a:lnTo>
                  <a:pt x="960174" y="960173"/>
                </a:lnTo>
                <a:lnTo>
                  <a:pt x="0" y="9601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3"/>
          <p:cNvGrpSpPr/>
          <p:nvPr/>
        </p:nvGrpSpPr>
        <p:grpSpPr>
          <a:xfrm>
            <a:off x="621894" y="847895"/>
            <a:ext cx="10377411" cy="1709009"/>
            <a:chOff x="-1183860" y="-2046152"/>
            <a:chExt cx="13836548" cy="4669049"/>
          </a:xfrm>
        </p:grpSpPr>
        <p:sp>
          <p:nvSpPr>
            <p:cNvPr id="14" name="TextBox 14"/>
            <p:cNvSpPr txBox="1"/>
            <p:nvPr/>
          </p:nvSpPr>
          <p:spPr>
            <a:xfrm>
              <a:off x="-1183860" y="-2046152"/>
              <a:ext cx="13836548" cy="2695109"/>
            </a:xfrm>
            <a:prstGeom prst="rect">
              <a:avLst/>
            </a:prstGeom>
          </p:spPr>
          <p:txBody>
            <a:bodyPr wrap="square" lIns="0" tIns="0" rIns="0" bIns="0" rtlCol="0" anchor="t">
              <a:spAutoFit/>
            </a:bodyPr>
            <a:lstStyle/>
            <a:p>
              <a:pPr>
                <a:lnSpc>
                  <a:spcPts val="8800"/>
                </a:lnSpc>
              </a:pPr>
              <a:r>
                <a:rPr lang="uk-UA" sz="5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Методи дослідження</a:t>
              </a:r>
            </a:p>
          </p:txBody>
        </p:sp>
        <p:sp>
          <p:nvSpPr>
            <p:cNvPr id="15" name="TextBox 15"/>
            <p:cNvSpPr txBox="1"/>
            <p:nvPr/>
          </p:nvSpPr>
          <p:spPr>
            <a:xfrm>
              <a:off x="0" y="1943650"/>
              <a:ext cx="10693123" cy="679247"/>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gr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2">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12" name="TextBox 11">
            <a:extLst>
              <a:ext uri="{FF2B5EF4-FFF2-40B4-BE49-F238E27FC236}">
                <a16:creationId xmlns:a16="http://schemas.microsoft.com/office/drawing/2014/main" id="{37FCC7FF-2A89-4D0B-8A82-DC1BD0918A9F}"/>
              </a:ext>
            </a:extLst>
          </p:cNvPr>
          <p:cNvSpPr txBox="1"/>
          <p:nvPr/>
        </p:nvSpPr>
        <p:spPr>
          <a:xfrm>
            <a:off x="1273788" y="2154439"/>
            <a:ext cx="7943200" cy="1061829"/>
          </a:xfrm>
          <a:prstGeom prst="rect">
            <a:avLst/>
          </a:prstGeom>
          <a:noFill/>
        </p:spPr>
        <p:txBody>
          <a:bodyPr wrap="none" rtlCol="0">
            <a:spAutoFit/>
          </a:bodyPr>
          <a:lstStyle/>
          <a:p>
            <a:r>
              <a:rPr lang="uk-UA" sz="3600" b="1" i="1" dirty="0">
                <a:solidFill>
                  <a:schemeClr val="tx1"/>
                </a:solidFill>
                <a:latin typeface="Calibri" panose="020F0502020204030204" pitchFamily="34" charset="0"/>
                <a:cs typeface="Calibri" panose="020F0502020204030204" pitchFamily="34" charset="0"/>
              </a:rPr>
              <a:t>Період збору даних: листопад  2025 р</a:t>
            </a:r>
            <a:r>
              <a:rPr lang="uk-UA" sz="2700" b="1" i="1" dirty="0">
                <a:solidFill>
                  <a:schemeClr val="tx1"/>
                </a:solidFill>
                <a:latin typeface="Calibri" panose="020F0502020204030204" pitchFamily="34" charset="0"/>
                <a:cs typeface="Calibri" panose="020F0502020204030204" pitchFamily="34" charset="0"/>
              </a:rPr>
              <a:t>.</a:t>
            </a:r>
          </a:p>
          <a:p>
            <a:endParaRPr lang="ru-RU" sz="2700" dirty="0"/>
          </a:p>
        </p:txBody>
      </p:sp>
      <p:sp>
        <p:nvSpPr>
          <p:cNvPr id="27" name="Rectangle 4">
            <a:extLst>
              <a:ext uri="{FF2B5EF4-FFF2-40B4-BE49-F238E27FC236}">
                <a16:creationId xmlns:a16="http://schemas.microsoft.com/office/drawing/2014/main" id="{36AA7C58-D8AB-4D3A-9122-3D00D919B088}"/>
              </a:ext>
            </a:extLst>
          </p:cNvPr>
          <p:cNvSpPr/>
          <p:nvPr/>
        </p:nvSpPr>
        <p:spPr>
          <a:xfrm>
            <a:off x="855632" y="3427529"/>
            <a:ext cx="1069622" cy="1061391"/>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800" b="1">
              <a:latin typeface="Calibri" panose="020F0502020204030204" pitchFamily="34" charset="0"/>
              <a:cs typeface="Calibri" panose="020F0502020204030204" pitchFamily="34" charset="0"/>
            </a:endParaRPr>
          </a:p>
        </p:txBody>
      </p:sp>
      <p:sp>
        <p:nvSpPr>
          <p:cNvPr id="28" name="Rectangle 5">
            <a:extLst>
              <a:ext uri="{FF2B5EF4-FFF2-40B4-BE49-F238E27FC236}">
                <a16:creationId xmlns:a16="http://schemas.microsoft.com/office/drawing/2014/main" id="{7321EF4A-93D4-4F04-8F7E-116A335B67A8}"/>
              </a:ext>
            </a:extLst>
          </p:cNvPr>
          <p:cNvSpPr/>
          <p:nvPr/>
        </p:nvSpPr>
        <p:spPr>
          <a:xfrm>
            <a:off x="855632" y="5068924"/>
            <a:ext cx="1069622" cy="1061391"/>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800" b="1">
              <a:latin typeface="Calibri" panose="020F0502020204030204" pitchFamily="34" charset="0"/>
              <a:cs typeface="Calibri" panose="020F0502020204030204" pitchFamily="34" charset="0"/>
            </a:endParaRPr>
          </a:p>
        </p:txBody>
      </p:sp>
      <p:sp>
        <p:nvSpPr>
          <p:cNvPr id="29" name="Rectangle 10">
            <a:extLst>
              <a:ext uri="{FF2B5EF4-FFF2-40B4-BE49-F238E27FC236}">
                <a16:creationId xmlns:a16="http://schemas.microsoft.com/office/drawing/2014/main" id="{3A21BBF2-AC47-4381-AB52-6F5B3F4252F1}"/>
              </a:ext>
            </a:extLst>
          </p:cNvPr>
          <p:cNvSpPr/>
          <p:nvPr/>
        </p:nvSpPr>
        <p:spPr>
          <a:xfrm>
            <a:off x="878928" y="6613216"/>
            <a:ext cx="1069622" cy="106139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800" b="1">
              <a:latin typeface="Calibri" panose="020F0502020204030204" pitchFamily="34" charset="0"/>
              <a:cs typeface="Calibri" panose="020F0502020204030204" pitchFamily="34" charset="0"/>
            </a:endParaRPr>
          </a:p>
        </p:txBody>
      </p:sp>
      <p:sp>
        <p:nvSpPr>
          <p:cNvPr id="30" name="Rectangle 11">
            <a:extLst>
              <a:ext uri="{FF2B5EF4-FFF2-40B4-BE49-F238E27FC236}">
                <a16:creationId xmlns:a16="http://schemas.microsoft.com/office/drawing/2014/main" id="{9CD496D9-3B74-4CAE-8972-88C37EA9DE12}"/>
              </a:ext>
            </a:extLst>
          </p:cNvPr>
          <p:cNvSpPr/>
          <p:nvPr/>
        </p:nvSpPr>
        <p:spPr>
          <a:xfrm>
            <a:off x="878928" y="8205551"/>
            <a:ext cx="1069622" cy="1061391"/>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800" b="1">
              <a:latin typeface="Calibri" panose="020F0502020204030204" pitchFamily="34" charset="0"/>
              <a:cs typeface="Calibri" panose="020F0502020204030204" pitchFamily="34" charset="0"/>
            </a:endParaRPr>
          </a:p>
        </p:txBody>
      </p:sp>
      <p:sp>
        <p:nvSpPr>
          <p:cNvPr id="31" name="Title 1">
            <a:extLst>
              <a:ext uri="{FF2B5EF4-FFF2-40B4-BE49-F238E27FC236}">
                <a16:creationId xmlns:a16="http://schemas.microsoft.com/office/drawing/2014/main" id="{62DD6765-1FA3-47D8-A515-ACAFB73B9EB1}"/>
              </a:ext>
            </a:extLst>
          </p:cNvPr>
          <p:cNvSpPr txBox="1">
            <a:spLocks/>
          </p:cNvSpPr>
          <p:nvPr/>
        </p:nvSpPr>
        <p:spPr>
          <a:xfrm>
            <a:off x="2050879" y="3216268"/>
            <a:ext cx="12672286" cy="1517567"/>
          </a:xfrm>
          <a:prstGeom prst="rect">
            <a:avLst/>
          </a:prstGeom>
          <a:noFill/>
          <a:ln>
            <a:noFill/>
          </a:ln>
        </p:spPr>
        <p:txBody>
          <a:bodyPr spcFirstLastPara="1" wrap="square" lIns="137138" tIns="68550" rIns="137138" bIns="68550" anchor="ctr" anchorCtr="0">
            <a:noAutofit/>
          </a:bodyPr>
          <a:lstStyle>
            <a:defPPr marR="0" lvl="0" algn="l" rtl="0">
              <a:lnSpc>
                <a:spcPct val="100000"/>
              </a:lnSpc>
              <a:spcBef>
                <a:spcPts val="0"/>
              </a:spcBef>
              <a:spcAft>
                <a:spcPts val="0"/>
              </a:spcAft>
              <a:defRPr lang="ru-RU"/>
            </a:defPPr>
            <a:lvl1pPr marR="0" lvl="0">
              <a:lnSpc>
                <a:spcPct val="90000"/>
              </a:lnSpc>
              <a:spcBef>
                <a:spcPts val="0"/>
              </a:spcBef>
              <a:spcAft>
                <a:spcPts val="0"/>
              </a:spcAft>
              <a:buClr>
                <a:schemeClr val="dk1"/>
              </a:buClr>
              <a:buSzPts val="4400"/>
              <a:buFont typeface="Play"/>
              <a:buNone/>
              <a:defRPr b="0" i="0" u="none" strike="noStrike" cap="none">
                <a:latin typeface="Calibri" panose="020F0502020204030204" pitchFamily="34" charset="0"/>
                <a:ea typeface="Tahoma" panose="020B0604030504040204" pitchFamily="34" charset="0"/>
                <a:cs typeface="Calibri" panose="020F0502020204030204" pitchFamily="34" charset="0"/>
              </a:defRPr>
            </a:lvl1pPr>
            <a:lvl2pPr marR="0" lvl="1">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2pPr>
            <a:lvl3pPr marR="0" lvl="2">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3pPr>
            <a:lvl4pPr marR="0" lvl="3">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4pPr>
            <a:lvl5pPr marR="0" lvl="4">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5pPr>
            <a:lvl6pPr marR="0" lvl="5">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6pPr>
            <a:lvl7pPr marR="0" lvl="6">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7pPr>
            <a:lvl8pPr marR="0" lvl="7">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8pPr>
            <a:lvl9pPr marR="0" lvl="8">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9pPr>
          </a:lstStyle>
          <a:p>
            <a:r>
              <a:rPr lang="ru-RU" sz="3600" b="1" dirty="0" err="1"/>
              <a:t>Кабінетний</a:t>
            </a:r>
            <a:r>
              <a:rPr lang="ru-RU" sz="3600" b="1" dirty="0"/>
              <a:t> </a:t>
            </a:r>
            <a:r>
              <a:rPr lang="ru-RU" sz="3600" b="1" dirty="0" err="1"/>
              <a:t>аналіз</a:t>
            </a:r>
            <a:r>
              <a:rPr lang="ru-RU" sz="3600" b="1" dirty="0"/>
              <a:t> </a:t>
            </a:r>
            <a:endParaRPr lang="ru-RU" sz="3600" b="1" i="1" dirty="0"/>
          </a:p>
          <a:p>
            <a:r>
              <a:rPr lang="ru-RU" sz="3000" i="1" dirty="0" err="1"/>
              <a:t>огляд</a:t>
            </a:r>
            <a:r>
              <a:rPr lang="ru-RU" sz="3000" i="1" dirty="0"/>
              <a:t> </a:t>
            </a:r>
            <a:r>
              <a:rPr lang="ru-RU" sz="3000" i="1" dirty="0" err="1"/>
              <a:t>наявної</a:t>
            </a:r>
            <a:r>
              <a:rPr lang="ru-RU" sz="3000" i="1" dirty="0"/>
              <a:t> </a:t>
            </a:r>
            <a:r>
              <a:rPr lang="ru-RU" sz="3000" i="1" dirty="0" err="1"/>
              <a:t>аналітики</a:t>
            </a:r>
            <a:r>
              <a:rPr lang="uk-UA" sz="3000" i="1" dirty="0"/>
              <a:t> щодо реінтеграції, реабілітації та соціального захисту постраждалих</a:t>
            </a:r>
            <a:endParaRPr lang="en-US" sz="3000" i="1" dirty="0"/>
          </a:p>
        </p:txBody>
      </p:sp>
      <p:sp>
        <p:nvSpPr>
          <p:cNvPr id="32" name="Title 1">
            <a:extLst>
              <a:ext uri="{FF2B5EF4-FFF2-40B4-BE49-F238E27FC236}">
                <a16:creationId xmlns:a16="http://schemas.microsoft.com/office/drawing/2014/main" id="{720D2286-6B45-4001-9E1C-572B5A8F4B35}"/>
              </a:ext>
            </a:extLst>
          </p:cNvPr>
          <p:cNvSpPr txBox="1">
            <a:spLocks/>
          </p:cNvSpPr>
          <p:nvPr/>
        </p:nvSpPr>
        <p:spPr>
          <a:xfrm>
            <a:off x="2262712" y="4715650"/>
            <a:ext cx="8736593" cy="1355098"/>
          </a:xfrm>
          <a:prstGeom prst="rect">
            <a:avLst/>
          </a:prstGeom>
          <a:noFill/>
          <a:ln>
            <a:noFill/>
          </a:ln>
        </p:spPr>
        <p:txBody>
          <a:bodyPr spcFirstLastPara="1" wrap="square" lIns="137138" tIns="68550" rIns="137138" bIns="68550" anchor="ctr" anchorCtr="0">
            <a:normAutofit/>
          </a:bodyPr>
          <a:lstStyle>
            <a:defPPr marR="0" lvl="0" algn="l" rtl="0">
              <a:lnSpc>
                <a:spcPct val="100000"/>
              </a:lnSpc>
              <a:spcBef>
                <a:spcPts val="0"/>
              </a:spcBef>
              <a:spcAft>
                <a:spcPts val="0"/>
              </a:spcAft>
              <a:defRPr lang="ru-RU"/>
            </a:defPPr>
            <a:lvl1pPr marR="0" lvl="0">
              <a:lnSpc>
                <a:spcPct val="90000"/>
              </a:lnSpc>
              <a:spcBef>
                <a:spcPts val="0"/>
              </a:spcBef>
              <a:spcAft>
                <a:spcPts val="0"/>
              </a:spcAft>
              <a:buClr>
                <a:schemeClr val="dk1"/>
              </a:buClr>
              <a:buSzPts val="4400"/>
              <a:buFont typeface="Play"/>
              <a:buNone/>
              <a:defRPr sz="2000" b="1" i="0" u="none" strike="noStrike" cap="none">
                <a:ea typeface="Tahoma" panose="020B0604030504040204" pitchFamily="34" charset="0"/>
                <a:cs typeface="Calibri" panose="020F0502020204030204" pitchFamily="34" charset="0"/>
              </a:defRPr>
            </a:lvl1pPr>
            <a:lvl2pPr marR="0" lvl="1">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2pPr>
            <a:lvl3pPr marR="0" lvl="2">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3pPr>
            <a:lvl4pPr marR="0" lvl="3">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4pPr>
            <a:lvl5pPr marR="0" lvl="4">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5pPr>
            <a:lvl6pPr marR="0" lvl="5">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6pPr>
            <a:lvl7pPr marR="0" lvl="6">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7pPr>
            <a:lvl8pPr marR="0" lvl="7">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8pPr>
            <a:lvl9pPr marR="0" lvl="8">
              <a:lnSpc>
                <a:spcPct val="100000"/>
              </a:lnSpc>
              <a:spcBef>
                <a:spcPts val="0"/>
              </a:spcBef>
              <a:spcAft>
                <a:spcPts val="0"/>
              </a:spcAft>
              <a:buClr>
                <a:srgbClr val="000000"/>
              </a:buClr>
              <a:buSzPts val="1400"/>
              <a:buFont typeface="Arial"/>
              <a:buNone/>
              <a:defRPr b="0" i="0" u="none" strike="noStrike" cap="none">
                <a:solidFill>
                  <a:srgbClr val="000000"/>
                </a:solidFill>
                <a:latin typeface="Arial"/>
                <a:ea typeface="Arial"/>
                <a:cs typeface="Arial"/>
              </a:defRPr>
            </a:lvl9pPr>
          </a:lstStyle>
          <a:p>
            <a:r>
              <a:rPr lang="ru-RU" sz="3000" dirty="0"/>
              <a:t>15 </a:t>
            </a:r>
            <a:r>
              <a:rPr lang="ru-RU" sz="3000" dirty="0" err="1"/>
              <a:t>глибинних</a:t>
            </a:r>
            <a:r>
              <a:rPr lang="ru-RU" sz="3000" dirty="0"/>
              <a:t> </a:t>
            </a:r>
            <a:r>
              <a:rPr lang="ru-RU" sz="3000" dirty="0" err="1"/>
              <a:t>інтерв’ю</a:t>
            </a:r>
            <a:r>
              <a:rPr lang="ru-RU" sz="3000" dirty="0"/>
              <a:t> </a:t>
            </a:r>
            <a:r>
              <a:rPr lang="ru-RU" sz="3000" dirty="0" err="1"/>
              <a:t>зі</a:t>
            </a:r>
            <a:r>
              <a:rPr lang="ru-RU" sz="3000" dirty="0"/>
              <a:t> стейкхолдерами </a:t>
            </a:r>
            <a:endParaRPr lang="en-US" sz="3000" dirty="0"/>
          </a:p>
        </p:txBody>
      </p:sp>
      <p:sp>
        <p:nvSpPr>
          <p:cNvPr id="33" name="Title 1">
            <a:extLst>
              <a:ext uri="{FF2B5EF4-FFF2-40B4-BE49-F238E27FC236}">
                <a16:creationId xmlns:a16="http://schemas.microsoft.com/office/drawing/2014/main" id="{FEDFFECB-6B72-4A42-9F63-F17FFA94322F}"/>
              </a:ext>
            </a:extLst>
          </p:cNvPr>
          <p:cNvSpPr txBox="1">
            <a:spLocks/>
          </p:cNvSpPr>
          <p:nvPr/>
        </p:nvSpPr>
        <p:spPr>
          <a:xfrm>
            <a:off x="2271837" y="6102149"/>
            <a:ext cx="7854938" cy="1488569"/>
          </a:xfrm>
          <a:prstGeom prst="rect">
            <a:avLst/>
          </a:prstGeom>
          <a:noFill/>
          <a:ln>
            <a:noFill/>
          </a:ln>
        </p:spPr>
        <p:txBody>
          <a:bodyPr spcFirstLastPara="1" wrap="square" lIns="137138" tIns="68550" rIns="137138" bIns="6855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ru-RU" sz="3000" b="1" dirty="0">
                <a:solidFill>
                  <a:schemeClr val="tx1"/>
                </a:solidFill>
                <a:latin typeface="+mn-lt"/>
                <a:ea typeface="Tahoma" panose="020B0604030504040204" pitchFamily="34" charset="0"/>
                <a:cs typeface="Calibri" panose="020F0502020204030204" pitchFamily="34" charset="0"/>
              </a:rPr>
              <a:t>5 </a:t>
            </a:r>
            <a:r>
              <a:rPr lang="ru-RU" sz="3000" b="1" dirty="0" err="1">
                <a:latin typeface="+mn-lt"/>
              </a:rPr>
              <a:t>глибинних</a:t>
            </a:r>
            <a:r>
              <a:rPr lang="ru-RU" sz="3000" b="1" dirty="0">
                <a:latin typeface="+mn-lt"/>
              </a:rPr>
              <a:t> </a:t>
            </a:r>
            <a:r>
              <a:rPr lang="ru-RU" sz="3000" b="1" dirty="0" err="1">
                <a:latin typeface="+mn-lt"/>
              </a:rPr>
              <a:t>інтерв’ю</a:t>
            </a:r>
            <a:r>
              <a:rPr lang="ru-RU" sz="3000" b="1" dirty="0">
                <a:latin typeface="+mn-lt"/>
              </a:rPr>
              <a:t> з </a:t>
            </a:r>
            <a:r>
              <a:rPr lang="ru-RU" sz="3000" b="1" dirty="0" err="1">
                <a:latin typeface="+mn-lt"/>
              </a:rPr>
              <a:t>бенефіціарами</a:t>
            </a:r>
            <a:r>
              <a:rPr lang="ru-RU" sz="3000" b="1" dirty="0">
                <a:latin typeface="+mn-lt"/>
              </a:rPr>
              <a:t> </a:t>
            </a:r>
            <a:endParaRPr lang="en-US" sz="3000" b="1" dirty="0">
              <a:solidFill>
                <a:schemeClr val="tx1"/>
              </a:solidFill>
              <a:latin typeface="+mn-lt"/>
              <a:ea typeface="Tahoma" panose="020B0604030504040204" pitchFamily="34" charset="0"/>
              <a:cs typeface="Calibri" panose="020F0502020204030204" pitchFamily="34" charset="0"/>
            </a:endParaRPr>
          </a:p>
        </p:txBody>
      </p:sp>
      <p:sp>
        <p:nvSpPr>
          <p:cNvPr id="34" name="Title 1">
            <a:extLst>
              <a:ext uri="{FF2B5EF4-FFF2-40B4-BE49-F238E27FC236}">
                <a16:creationId xmlns:a16="http://schemas.microsoft.com/office/drawing/2014/main" id="{B39E92C2-B9E6-4135-8876-49CAA9EDAE99}"/>
              </a:ext>
            </a:extLst>
          </p:cNvPr>
          <p:cNvSpPr txBox="1">
            <a:spLocks/>
          </p:cNvSpPr>
          <p:nvPr/>
        </p:nvSpPr>
        <p:spPr>
          <a:xfrm>
            <a:off x="2271837" y="7783550"/>
            <a:ext cx="12199537" cy="1429139"/>
          </a:xfrm>
          <a:prstGeom prst="rect">
            <a:avLst/>
          </a:prstGeom>
          <a:noFill/>
          <a:ln>
            <a:noFill/>
          </a:ln>
        </p:spPr>
        <p:txBody>
          <a:bodyPr spcFirstLastPara="1" wrap="square" lIns="137138" tIns="68550" rIns="137138" bIns="6855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uk-UA" sz="3000" b="1" noProof="0" dirty="0">
                <a:solidFill>
                  <a:schemeClr val="tx1"/>
                </a:solidFill>
                <a:latin typeface="Arial" panose="020B0604020202020204" pitchFamily="34" charset="0"/>
                <a:ea typeface="Tahoma" panose="020B0604030504040204" pitchFamily="34" charset="0"/>
                <a:cs typeface="Arial" panose="020B0604020202020204" pitchFamily="34" charset="0"/>
              </a:rPr>
              <a:t>Картування надавачів послуг з допомоги та підтримки потерпілим від воєнних злочинів у Миколаївській області </a:t>
            </a:r>
          </a:p>
        </p:txBody>
      </p:sp>
      <p:pic>
        <p:nvPicPr>
          <p:cNvPr id="35" name="Picture 9">
            <a:extLst>
              <a:ext uri="{FF2B5EF4-FFF2-40B4-BE49-F238E27FC236}">
                <a16:creationId xmlns:a16="http://schemas.microsoft.com/office/drawing/2014/main" id="{C6F18897-9ACC-4E24-B4FA-8E7121A10C4A}"/>
              </a:ext>
            </a:extLst>
          </p:cNvPr>
          <p:cNvPicPr>
            <a:picLocks noChangeAspect="1"/>
          </p:cNvPicPr>
          <p:nvPr/>
        </p:nvPicPr>
        <p:blipFill>
          <a:blip r:embed="rId3"/>
          <a:stretch>
            <a:fillRect/>
          </a:stretch>
        </p:blipFill>
        <p:spPr>
          <a:xfrm rot="16200000">
            <a:off x="1024438" y="5346507"/>
            <a:ext cx="522007" cy="476252"/>
          </a:xfrm>
          <a:prstGeom prst="rect">
            <a:avLst/>
          </a:prstGeom>
        </p:spPr>
      </p:pic>
      <p:pic>
        <p:nvPicPr>
          <p:cNvPr id="36" name="Picture 9">
            <a:extLst>
              <a:ext uri="{FF2B5EF4-FFF2-40B4-BE49-F238E27FC236}">
                <a16:creationId xmlns:a16="http://schemas.microsoft.com/office/drawing/2014/main" id="{1B2AF0FE-B359-45CE-BED7-C57DAF32042A}"/>
              </a:ext>
            </a:extLst>
          </p:cNvPr>
          <p:cNvPicPr>
            <a:picLocks noChangeAspect="1"/>
          </p:cNvPicPr>
          <p:nvPr/>
        </p:nvPicPr>
        <p:blipFill>
          <a:blip r:embed="rId3"/>
          <a:stretch>
            <a:fillRect/>
          </a:stretch>
        </p:blipFill>
        <p:spPr>
          <a:xfrm rot="16200000">
            <a:off x="1048307" y="6833488"/>
            <a:ext cx="476252" cy="476252"/>
          </a:xfrm>
          <a:prstGeom prst="rect">
            <a:avLst/>
          </a:prstGeom>
        </p:spPr>
      </p:pic>
      <p:pic>
        <p:nvPicPr>
          <p:cNvPr id="37" name="Picture 9">
            <a:extLst>
              <a:ext uri="{FF2B5EF4-FFF2-40B4-BE49-F238E27FC236}">
                <a16:creationId xmlns:a16="http://schemas.microsoft.com/office/drawing/2014/main" id="{B356EA29-4074-482F-9455-5975963E8BF2}"/>
              </a:ext>
            </a:extLst>
          </p:cNvPr>
          <p:cNvPicPr>
            <a:picLocks noChangeAspect="1"/>
          </p:cNvPicPr>
          <p:nvPr/>
        </p:nvPicPr>
        <p:blipFill>
          <a:blip r:embed="rId3"/>
          <a:stretch>
            <a:fillRect/>
          </a:stretch>
        </p:blipFill>
        <p:spPr>
          <a:xfrm rot="16200000">
            <a:off x="1045341" y="8498120"/>
            <a:ext cx="476252" cy="476252"/>
          </a:xfrm>
          <a:prstGeom prst="rect">
            <a:avLst/>
          </a:prstGeom>
        </p:spPr>
      </p:pic>
      <p:pic>
        <p:nvPicPr>
          <p:cNvPr id="38" name="Picture 9">
            <a:extLst>
              <a:ext uri="{FF2B5EF4-FFF2-40B4-BE49-F238E27FC236}">
                <a16:creationId xmlns:a16="http://schemas.microsoft.com/office/drawing/2014/main" id="{AFFB6C39-A55F-451A-BCAA-E116562B40E8}"/>
              </a:ext>
            </a:extLst>
          </p:cNvPr>
          <p:cNvPicPr>
            <a:picLocks noChangeAspect="1"/>
          </p:cNvPicPr>
          <p:nvPr/>
        </p:nvPicPr>
        <p:blipFill>
          <a:blip r:embed="rId3"/>
          <a:stretch>
            <a:fillRect/>
          </a:stretch>
        </p:blipFill>
        <p:spPr>
          <a:xfrm rot="16200000">
            <a:off x="1047315" y="3651617"/>
            <a:ext cx="452945" cy="45294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12" name="Заголовок 1">
            <a:extLst>
              <a:ext uri="{FF2B5EF4-FFF2-40B4-BE49-F238E27FC236}">
                <a16:creationId xmlns:a16="http://schemas.microsoft.com/office/drawing/2014/main" id="{F6314EE0-169A-4753-B874-A3EA1B1CC928}"/>
              </a:ext>
            </a:extLst>
          </p:cNvPr>
          <p:cNvSpPr txBox="1">
            <a:spLocks/>
          </p:cNvSpPr>
          <p:nvPr/>
        </p:nvSpPr>
        <p:spPr>
          <a:xfrm>
            <a:off x="1151282" y="836027"/>
            <a:ext cx="15773400" cy="1335882"/>
          </a:xfrm>
          <a:prstGeom prst="rect">
            <a:avLst/>
          </a:prstGeom>
        </p:spPr>
        <p:txBody>
          <a:bodyPr>
            <a:normAutofit fontScale="975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ru-RU" sz="6000" b="1" dirty="0">
                <a:effectLst>
                  <a:outerShdw blurRad="38100" dist="38100" dir="2700000" algn="tl">
                    <a:srgbClr val="000000">
                      <a:alpha val="43137"/>
                    </a:srgbClr>
                  </a:outerShdw>
                </a:effectLst>
                <a:latin typeface="Calibri" panose="020F0502020204030204" pitchFamily="34" charset="0"/>
                <a:ea typeface="Tahoma" panose="020B0604030504040204" pitchFamily="34" charset="0"/>
                <a:cs typeface="Calibri" panose="020F0502020204030204" pitchFamily="34" charset="0"/>
              </a:rPr>
              <a:t>ЦІЛЬОВІ ГРУПИ ДОСЛІДЖЕННЯ</a:t>
            </a:r>
            <a:br>
              <a:rPr lang="en-US" b="1" dirty="0">
                <a:latin typeface="Calibri" panose="020F0502020204030204" pitchFamily="34" charset="0"/>
                <a:ea typeface="Tahoma" panose="020B0604030504040204" pitchFamily="34" charset="0"/>
                <a:cs typeface="Calibri" panose="020F0502020204030204" pitchFamily="34" charset="0"/>
              </a:rPr>
            </a:br>
            <a:endParaRPr lang="ru-RU" dirty="0"/>
          </a:p>
        </p:txBody>
      </p:sp>
      <p:graphicFrame>
        <p:nvGraphicFramePr>
          <p:cNvPr id="16" name="Объект 4">
            <a:extLst>
              <a:ext uri="{FF2B5EF4-FFF2-40B4-BE49-F238E27FC236}">
                <a16:creationId xmlns:a16="http://schemas.microsoft.com/office/drawing/2014/main" id="{D505A012-8D65-4BDB-83B9-8CA0CC618355}"/>
              </a:ext>
            </a:extLst>
          </p:cNvPr>
          <p:cNvGraphicFramePr>
            <a:graphicFrameLocks/>
          </p:cNvGraphicFramePr>
          <p:nvPr>
            <p:extLst>
              <p:ext uri="{D42A27DB-BD31-4B8C-83A1-F6EECF244321}">
                <p14:modId xmlns:p14="http://schemas.microsoft.com/office/powerpoint/2010/main" val="3906840470"/>
              </p:ext>
            </p:extLst>
          </p:nvPr>
        </p:nvGraphicFramePr>
        <p:xfrm>
          <a:off x="-490330" y="2196966"/>
          <a:ext cx="14963360" cy="73223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4422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7;p2">
            <a:extLst>
              <a:ext uri="{FF2B5EF4-FFF2-40B4-BE49-F238E27FC236}">
                <a16:creationId xmlns:a16="http://schemas.microsoft.com/office/drawing/2014/main" id="{CEC1D615-A6F8-6D4B-D262-6EBE75B6389C}"/>
              </a:ext>
            </a:extLst>
          </p:cNvPr>
          <p:cNvSpPr/>
          <p:nvPr/>
        </p:nvSpPr>
        <p:spPr>
          <a:xfrm rot="-5400000" flipH="1">
            <a:off x="11138348"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
        <p:nvSpPr>
          <p:cNvPr id="12" name="Заголовок 1">
            <a:extLst>
              <a:ext uri="{FF2B5EF4-FFF2-40B4-BE49-F238E27FC236}">
                <a16:creationId xmlns:a16="http://schemas.microsoft.com/office/drawing/2014/main" id="{A66FB369-00E2-4D08-8F7C-F91A644B984C}"/>
              </a:ext>
            </a:extLst>
          </p:cNvPr>
          <p:cNvSpPr txBox="1">
            <a:spLocks/>
          </p:cNvSpPr>
          <p:nvPr/>
        </p:nvSpPr>
        <p:spPr>
          <a:xfrm>
            <a:off x="1171575" y="717551"/>
            <a:ext cx="14287500" cy="1143000"/>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4800" b="1" dirty="0">
                <a:effectLst>
                  <a:outerShdw blurRad="38100" dist="38100" dir="2700000" algn="tl">
                    <a:srgbClr val="000000">
                      <a:alpha val="43137"/>
                    </a:srgbClr>
                  </a:outerShdw>
                </a:effectLst>
              </a:rPr>
              <a:t>Учасники дослідження: НАДАВАЧІ ПОСЛУГ</a:t>
            </a:r>
            <a:endParaRPr lang="ru-RU" sz="4800" b="1" dirty="0">
              <a:effectLst>
                <a:outerShdw blurRad="38100" dist="38100" dir="2700000" algn="tl">
                  <a:srgbClr val="000000">
                    <a:alpha val="43137"/>
                  </a:srgbClr>
                </a:outerShdw>
              </a:effectLst>
            </a:endParaRPr>
          </a:p>
        </p:txBody>
      </p:sp>
      <p:graphicFrame>
        <p:nvGraphicFramePr>
          <p:cNvPr id="19" name="Объект 3">
            <a:extLst>
              <a:ext uri="{FF2B5EF4-FFF2-40B4-BE49-F238E27FC236}">
                <a16:creationId xmlns:a16="http://schemas.microsoft.com/office/drawing/2014/main" id="{EE75AA33-9B81-4E67-89DA-D5BCD54FFF85}"/>
              </a:ext>
            </a:extLst>
          </p:cNvPr>
          <p:cNvGraphicFramePr>
            <a:graphicFrameLocks/>
          </p:cNvGraphicFramePr>
          <p:nvPr>
            <p:extLst>
              <p:ext uri="{D42A27DB-BD31-4B8C-83A1-F6EECF244321}">
                <p14:modId xmlns:p14="http://schemas.microsoft.com/office/powerpoint/2010/main" val="500056880"/>
              </p:ext>
            </p:extLst>
          </p:nvPr>
        </p:nvGraphicFramePr>
        <p:xfrm>
          <a:off x="680693" y="1677986"/>
          <a:ext cx="14287500" cy="78914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7833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3"/>
          <p:cNvGrpSpPr/>
          <p:nvPr/>
        </p:nvGrpSpPr>
        <p:grpSpPr>
          <a:xfrm>
            <a:off x="1628775" y="2759405"/>
            <a:ext cx="12501563" cy="2271675"/>
            <a:chOff x="-325733" y="-1390926"/>
            <a:chExt cx="14297288" cy="4013823"/>
          </a:xfrm>
        </p:grpSpPr>
        <p:sp>
          <p:nvSpPr>
            <p:cNvPr id="14" name="TextBox 14"/>
            <p:cNvSpPr txBox="1"/>
            <p:nvPr/>
          </p:nvSpPr>
          <p:spPr>
            <a:xfrm>
              <a:off x="-325733" y="-1390926"/>
              <a:ext cx="14297288" cy="3987943"/>
            </a:xfrm>
            <a:prstGeom prst="rect">
              <a:avLst/>
            </a:prstGeom>
          </p:spPr>
          <p:txBody>
            <a:bodyPr wrap="square" lIns="0" tIns="0" rIns="0" bIns="0" rtlCol="0" anchor="t">
              <a:spAutoFit/>
            </a:bodyPr>
            <a:lstStyle/>
            <a:p>
              <a:pPr algn="ctr">
                <a:lnSpc>
                  <a:spcPts val="8800"/>
                </a:lnSpc>
              </a:pPr>
              <a:r>
                <a:rPr lang="uk-UA" sz="8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Потреби потерпілих у допомозі</a:t>
              </a:r>
            </a:p>
          </p:txBody>
        </p:sp>
        <p:sp>
          <p:nvSpPr>
            <p:cNvPr id="15" name="TextBox 15"/>
            <p:cNvSpPr txBox="1"/>
            <p:nvPr/>
          </p:nvSpPr>
          <p:spPr>
            <a:xfrm>
              <a:off x="0" y="1943650"/>
              <a:ext cx="10693123" cy="679247"/>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gr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2">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1923030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pic>
        <p:nvPicPr>
          <p:cNvPr id="6" name="Picture 7">
            <a:extLst>
              <a:ext uri="{FF2B5EF4-FFF2-40B4-BE49-F238E27FC236}">
                <a16:creationId xmlns:a16="http://schemas.microsoft.com/office/drawing/2014/main" id="{A5CA920D-447C-4C3B-BAC1-ACF7460609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247775" y="771529"/>
            <a:ext cx="1381577" cy="1428322"/>
          </a:xfrm>
          <a:prstGeom prst="rect">
            <a:avLst/>
          </a:prstGeom>
        </p:spPr>
      </p:pic>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3067049" y="778822"/>
            <a:ext cx="12134851" cy="1428161"/>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6600" b="1" dirty="0"/>
              <a:t>Медична допомога</a:t>
            </a:r>
            <a:endParaRPr lang="uk-UA" sz="6600" dirty="0"/>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2467906" y="2666165"/>
            <a:ext cx="12013691" cy="6220660"/>
          </a:xfrm>
        </p:spPr>
        <p:txBody>
          <a:bodyPr>
            <a:normAutofit/>
          </a:bodyPr>
          <a:lstStyle/>
          <a:p>
            <a:pPr marL="514350" indent="-514350">
              <a:spcBef>
                <a:spcPts val="600"/>
              </a:spcBef>
              <a:spcAft>
                <a:spcPts val="1200"/>
              </a:spcAft>
              <a:buFont typeface="Arial" panose="020B0604020202020204" pitchFamily="34" charset="0"/>
              <a:buChar char="•"/>
            </a:pPr>
            <a:r>
              <a:rPr lang="uk-UA" dirty="0">
                <a:solidFill>
                  <a:schemeClr val="tx1"/>
                </a:solidFill>
              </a:rPr>
              <a:t>лікування поранень, травм, захворювань опорно-рухового апарату</a:t>
            </a:r>
          </a:p>
          <a:p>
            <a:pPr marL="514350" indent="-514350">
              <a:spcBef>
                <a:spcPts val="600"/>
              </a:spcBef>
              <a:spcAft>
                <a:spcPts val="1200"/>
              </a:spcAft>
              <a:buFont typeface="Arial" panose="020B0604020202020204" pitchFamily="34" charset="0"/>
              <a:buChar char="•"/>
            </a:pPr>
            <a:r>
              <a:rPr lang="uk-UA" dirty="0">
                <a:solidFill>
                  <a:schemeClr val="tx1"/>
                </a:solidFill>
              </a:rPr>
              <a:t>лікування неврологічних захворювань</a:t>
            </a:r>
          </a:p>
          <a:p>
            <a:pPr marL="514350" indent="-514350">
              <a:spcBef>
                <a:spcPts val="600"/>
              </a:spcBef>
              <a:spcAft>
                <a:spcPts val="1200"/>
              </a:spcAft>
              <a:buFont typeface="Arial" panose="020B0604020202020204" pitchFamily="34" charset="0"/>
              <a:buChar char="•"/>
            </a:pPr>
            <a:r>
              <a:rPr lang="uk-UA" dirty="0">
                <a:solidFill>
                  <a:schemeClr val="tx1"/>
                </a:solidFill>
              </a:rPr>
              <a:t>допомога психіатра для подолання наслідків ПТСР, хронічного стресу, лікування тривожності, депресивних розладів тощо</a:t>
            </a:r>
          </a:p>
          <a:p>
            <a:pPr marL="514350" indent="-514350">
              <a:spcBef>
                <a:spcPts val="600"/>
              </a:spcBef>
              <a:spcAft>
                <a:spcPts val="1200"/>
              </a:spcAft>
              <a:buFont typeface="Arial" panose="020B0604020202020204" pitchFamily="34" charset="0"/>
              <a:buChar char="•"/>
            </a:pPr>
            <a:r>
              <a:rPr lang="uk-UA" dirty="0">
                <a:solidFill>
                  <a:schemeClr val="tx1"/>
                </a:solidFill>
              </a:rPr>
              <a:t>лікування інших хронічних захворювань різних органів і систем</a:t>
            </a:r>
          </a:p>
          <a:p>
            <a:pPr marL="514350" indent="-514350">
              <a:spcBef>
                <a:spcPts val="600"/>
              </a:spcBef>
              <a:spcAft>
                <a:spcPts val="1200"/>
              </a:spcAft>
              <a:buFont typeface="Arial" panose="020B0604020202020204" pitchFamily="34" charset="0"/>
              <a:buChar char="•"/>
            </a:pPr>
            <a:r>
              <a:rPr lang="uk-UA" dirty="0">
                <a:solidFill>
                  <a:schemeClr val="tx1"/>
                </a:solidFill>
              </a:rPr>
              <a:t>стоматологічні послуги, зокрема імплантація втрачених зубів</a:t>
            </a:r>
          </a:p>
          <a:p>
            <a:pPr marL="514350" indent="-514350">
              <a:spcBef>
                <a:spcPts val="600"/>
              </a:spcBef>
              <a:spcAft>
                <a:spcPts val="1200"/>
              </a:spcAft>
              <a:buFont typeface="Arial" panose="020B0604020202020204" pitchFamily="34" charset="0"/>
              <a:buChar char="•"/>
            </a:pPr>
            <a:r>
              <a:rPr lang="uk-UA" dirty="0">
                <a:solidFill>
                  <a:schemeClr val="tx1"/>
                </a:solidFill>
              </a:rPr>
              <a:t>фізична реабілітація</a:t>
            </a:r>
          </a:p>
          <a:p>
            <a:endParaRPr lang="ru-RU" dirty="0"/>
          </a:p>
        </p:txBody>
      </p:sp>
    </p:spTree>
    <p:extLst>
      <p:ext uri="{BB962C8B-B14F-4D97-AF65-F5344CB8AC3E}">
        <p14:creationId xmlns:p14="http://schemas.microsoft.com/office/powerpoint/2010/main" val="481343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pic>
        <p:nvPicPr>
          <p:cNvPr id="6" name="Picture 7">
            <a:extLst>
              <a:ext uri="{FF2B5EF4-FFF2-40B4-BE49-F238E27FC236}">
                <a16:creationId xmlns:a16="http://schemas.microsoft.com/office/drawing/2014/main" id="{A5CA920D-447C-4C3B-BAC1-ACF7460609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907017" y="667595"/>
            <a:ext cx="1381577" cy="1428322"/>
          </a:xfrm>
          <a:prstGeom prst="rect">
            <a:avLst/>
          </a:prstGeom>
        </p:spPr>
      </p:pic>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2436823" y="852788"/>
            <a:ext cx="12134851" cy="1428161"/>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6600" b="1" dirty="0">
                <a:effectLst>
                  <a:outerShdw blurRad="38100" dist="38100" dir="2700000" algn="tl">
                    <a:srgbClr val="000000">
                      <a:alpha val="43137"/>
                    </a:srgbClr>
                  </a:outerShdw>
                </a:effectLst>
              </a:rPr>
              <a:t>Психологічна допомога</a:t>
            </a:r>
            <a:endParaRPr lang="uk-UA" sz="6600"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816897" y="2470054"/>
            <a:ext cx="12628581" cy="6939415"/>
          </a:xfrm>
        </p:spPr>
        <p:txBody>
          <a:bodyPr>
            <a:normAutofit lnSpcReduction="10000"/>
          </a:bodyPr>
          <a:lstStyle/>
          <a:p>
            <a:pPr marL="514350" indent="-514350">
              <a:spcBef>
                <a:spcPts val="600"/>
              </a:spcBef>
              <a:spcAft>
                <a:spcPts val="1200"/>
              </a:spcAft>
              <a:buFont typeface="Arial" panose="020B0604020202020204" pitchFamily="34" charset="0"/>
              <a:buChar char="•"/>
            </a:pPr>
            <a:r>
              <a:rPr lang="uk-UA" dirty="0">
                <a:solidFill>
                  <a:schemeClr val="tx1"/>
                </a:solidFill>
              </a:rPr>
              <a:t>робота з ПТСР, тривожними або депресивними розладами, нав’язливими спогадами, провиною «вцілілого», невмотивованою агресією, емоційним вигоранням, проблемами зі сном</a:t>
            </a:r>
          </a:p>
          <a:p>
            <a:pPr marL="514350" indent="-514350">
              <a:spcBef>
                <a:spcPts val="600"/>
              </a:spcBef>
              <a:spcAft>
                <a:spcPts val="1200"/>
              </a:spcAft>
              <a:buFont typeface="Arial" panose="020B0604020202020204" pitchFamily="34" charset="0"/>
              <a:buChar char="•"/>
            </a:pPr>
            <a:r>
              <a:rPr lang="uk-UA" dirty="0">
                <a:solidFill>
                  <a:schemeClr val="tx1"/>
                </a:solidFill>
              </a:rPr>
              <a:t>психологічна підтримка в процесі адаптації до нової життєвої ситуації </a:t>
            </a:r>
            <a:endParaRPr lang="uk-UA" i="1" dirty="0">
              <a:solidFill>
                <a:schemeClr val="tx1"/>
              </a:solidFill>
            </a:endParaRPr>
          </a:p>
          <a:p>
            <a:pPr marL="514350" indent="-514350">
              <a:spcBef>
                <a:spcPts val="600"/>
              </a:spcBef>
              <a:spcAft>
                <a:spcPts val="1200"/>
              </a:spcAft>
              <a:buFont typeface="Arial" panose="020B0604020202020204" pitchFamily="34" charset="0"/>
              <a:buChar char="•"/>
            </a:pPr>
            <a:r>
              <a:rPr lang="uk-UA" dirty="0">
                <a:solidFill>
                  <a:schemeClr val="tx1"/>
                </a:solidFill>
              </a:rPr>
              <a:t>психологічна робота з хронічним болем </a:t>
            </a:r>
          </a:p>
          <a:p>
            <a:pPr marL="514350" indent="-514350">
              <a:spcBef>
                <a:spcPts val="600"/>
              </a:spcBef>
              <a:spcAft>
                <a:spcPts val="1200"/>
              </a:spcAft>
              <a:buFont typeface="Arial" panose="020B0604020202020204" pitchFamily="34" charset="0"/>
              <a:buChar char="•"/>
            </a:pPr>
            <a:r>
              <a:rPr lang="uk-UA" dirty="0">
                <a:solidFill>
                  <a:schemeClr val="tx1"/>
                </a:solidFill>
              </a:rPr>
              <a:t>робота з тілесними реакціями на травму</a:t>
            </a:r>
          </a:p>
          <a:p>
            <a:pPr marL="514350" indent="-514350">
              <a:spcBef>
                <a:spcPts val="600"/>
              </a:spcBef>
              <a:spcAft>
                <a:spcPts val="1200"/>
              </a:spcAft>
              <a:buFont typeface="Arial" panose="020B0604020202020204" pitchFamily="34" charset="0"/>
              <a:buChar char="•"/>
            </a:pPr>
            <a:r>
              <a:rPr lang="uk-UA" dirty="0">
                <a:solidFill>
                  <a:schemeClr val="tx1"/>
                </a:solidFill>
              </a:rPr>
              <a:t>кризове консультування</a:t>
            </a:r>
          </a:p>
          <a:p>
            <a:pPr marL="514350" indent="-514350">
              <a:spcBef>
                <a:spcPts val="600"/>
              </a:spcBef>
              <a:spcAft>
                <a:spcPts val="1200"/>
              </a:spcAft>
              <a:buFont typeface="Arial" panose="020B0604020202020204" pitchFamily="34" charset="0"/>
              <a:buChar char="•"/>
            </a:pPr>
            <a:r>
              <a:rPr lang="uk-UA" dirty="0">
                <a:solidFill>
                  <a:schemeClr val="tx1"/>
                </a:solidFill>
              </a:rPr>
              <a:t>сімейна терапія: відновлення сімейних ролей, профілактика домашнього насильства</a:t>
            </a:r>
          </a:p>
          <a:p>
            <a:pPr marL="514350" indent="-514350">
              <a:spcBef>
                <a:spcPts val="600"/>
              </a:spcBef>
              <a:spcAft>
                <a:spcPts val="1200"/>
              </a:spcAft>
              <a:buFont typeface="Arial" panose="020B0604020202020204" pitchFamily="34" charset="0"/>
              <a:buChar char="•"/>
            </a:pPr>
            <a:r>
              <a:rPr lang="uk-UA" dirty="0" err="1">
                <a:solidFill>
                  <a:schemeClr val="tx1"/>
                </a:solidFill>
              </a:rPr>
              <a:t>психоосвітні</a:t>
            </a:r>
            <a:r>
              <a:rPr lang="uk-UA" dirty="0">
                <a:solidFill>
                  <a:schemeClr val="tx1"/>
                </a:solidFill>
              </a:rPr>
              <a:t> програми для близьких</a:t>
            </a:r>
          </a:p>
          <a:p>
            <a:endParaRPr lang="ru-RU" dirty="0"/>
          </a:p>
        </p:txBody>
      </p:sp>
    </p:spTree>
    <p:extLst>
      <p:ext uri="{BB962C8B-B14F-4D97-AF65-F5344CB8AC3E}">
        <p14:creationId xmlns:p14="http://schemas.microsoft.com/office/powerpoint/2010/main" val="3990188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913596" y="4646651"/>
            <a:ext cx="9350078" cy="384429"/>
          </a:xfrm>
          <a:prstGeom prst="rect">
            <a:avLst/>
          </a:prstGeom>
        </p:spPr>
        <p:txBody>
          <a:bodyPr lIns="0" tIns="0" rIns="0" bIns="0" rtlCol="0" anchor="t">
            <a:spAutoFit/>
          </a:bodyPr>
          <a:lstStyle/>
          <a:p>
            <a:pPr algn="ctr">
              <a:lnSpc>
                <a:spcPts val="4079"/>
              </a:lnSpc>
            </a:pPr>
            <a:endParaRPr lang="en-US" sz="3400" spc="170" dirty="0">
              <a:solidFill>
                <a:srgbClr val="000000"/>
              </a:solidFill>
              <a:latin typeface="Calibri" panose="020F0502020204030204" pitchFamily="34" charset="0"/>
              <a:cs typeface="Calibri" panose="020F0502020204030204" pitchFamily="34" charset="0"/>
            </a:endParaRPr>
          </a:p>
        </p:txBody>
      </p:sp>
      <p:sp>
        <p:nvSpPr>
          <p:cNvPr id="4" name="Google Shape;107;p2">
            <a:extLst>
              <a:ext uri="{FF2B5EF4-FFF2-40B4-BE49-F238E27FC236}">
                <a16:creationId xmlns:a16="http://schemas.microsoft.com/office/drawing/2014/main" id="{CEC1D615-A6F8-6D4B-D262-6EBE75B6389C}"/>
              </a:ext>
            </a:extLst>
          </p:cNvPr>
          <p:cNvSpPr/>
          <p:nvPr/>
        </p:nvSpPr>
        <p:spPr>
          <a:xfrm rot="-5400000" flipH="1">
            <a:off x="11177545" y="3142605"/>
            <a:ext cx="10292257" cy="4007047"/>
          </a:xfrm>
          <a:custGeom>
            <a:avLst/>
            <a:gdLst/>
            <a:ahLst/>
            <a:cxnLst/>
            <a:rect l="l" t="t" r="r" b="b"/>
            <a:pathLst>
              <a:path w="10665551" h="3626287" extrusionOk="0">
                <a:moveTo>
                  <a:pt x="10665551" y="0"/>
                </a:moveTo>
                <a:lnTo>
                  <a:pt x="0" y="0"/>
                </a:lnTo>
                <a:lnTo>
                  <a:pt x="0" y="3626288"/>
                </a:lnTo>
                <a:lnTo>
                  <a:pt x="10665551" y="3626288"/>
                </a:lnTo>
                <a:lnTo>
                  <a:pt x="10665551" y="0"/>
                </a:lnTo>
                <a:close/>
              </a:path>
            </a:pathLst>
          </a:custGeom>
          <a:blipFill rotWithShape="1">
            <a:blip r:embed="rId3">
              <a:alphaModFix amt="77000"/>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panose="020F0502020204030204" pitchFamily="34" charset="0"/>
              <a:ea typeface="Calibri"/>
              <a:cs typeface="Calibri" panose="020F0502020204030204" pitchFamily="34" charset="0"/>
              <a:sym typeface="Calibri"/>
            </a:endParaRPr>
          </a:p>
        </p:txBody>
      </p:sp>
      <p:pic>
        <p:nvPicPr>
          <p:cNvPr id="6" name="Picture 7">
            <a:extLst>
              <a:ext uri="{FF2B5EF4-FFF2-40B4-BE49-F238E27FC236}">
                <a16:creationId xmlns:a16="http://schemas.microsoft.com/office/drawing/2014/main" id="{A5CA920D-447C-4C3B-BAC1-ACF7460609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907017" y="667595"/>
            <a:ext cx="1381577" cy="1428322"/>
          </a:xfrm>
          <a:prstGeom prst="rect">
            <a:avLst/>
          </a:prstGeom>
        </p:spPr>
      </p:pic>
      <p:sp>
        <p:nvSpPr>
          <p:cNvPr id="7" name="Заголовок 1">
            <a:extLst>
              <a:ext uri="{FF2B5EF4-FFF2-40B4-BE49-F238E27FC236}">
                <a16:creationId xmlns:a16="http://schemas.microsoft.com/office/drawing/2014/main" id="{6FE9F8CE-8535-4D03-B99E-B0C44B37D492}"/>
              </a:ext>
            </a:extLst>
          </p:cNvPr>
          <p:cNvSpPr txBox="1">
            <a:spLocks/>
          </p:cNvSpPr>
          <p:nvPr/>
        </p:nvSpPr>
        <p:spPr>
          <a:xfrm>
            <a:off x="2656996" y="689881"/>
            <a:ext cx="12134851" cy="1428161"/>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uk-UA" sz="6600" b="1" dirty="0">
                <a:effectLst>
                  <a:outerShdw blurRad="38100" dist="38100" dir="2700000" algn="tl">
                    <a:srgbClr val="000000">
                      <a:alpha val="43137"/>
                    </a:srgbClr>
                  </a:outerShdw>
                </a:effectLst>
              </a:rPr>
              <a:t>Юридична допомога</a:t>
            </a:r>
            <a:endParaRPr lang="uk-UA" sz="6600" dirty="0">
              <a:effectLst>
                <a:outerShdw blurRad="38100" dist="38100" dir="2700000" algn="tl">
                  <a:srgbClr val="000000">
                    <a:alpha val="43137"/>
                  </a:srgbClr>
                </a:outerShdw>
              </a:effectLst>
            </a:endParaRPr>
          </a:p>
        </p:txBody>
      </p:sp>
      <p:sp>
        <p:nvSpPr>
          <p:cNvPr id="5" name="Текст 4">
            <a:extLst>
              <a:ext uri="{FF2B5EF4-FFF2-40B4-BE49-F238E27FC236}">
                <a16:creationId xmlns:a16="http://schemas.microsoft.com/office/drawing/2014/main" id="{35B4AAAB-2CC3-4B6D-84A7-510807B47D53}"/>
              </a:ext>
            </a:extLst>
          </p:cNvPr>
          <p:cNvSpPr>
            <a:spLocks noGrp="1"/>
          </p:cNvSpPr>
          <p:nvPr>
            <p:ph type="body" idx="1"/>
          </p:nvPr>
        </p:nvSpPr>
        <p:spPr>
          <a:xfrm>
            <a:off x="1913596" y="1933685"/>
            <a:ext cx="12878251" cy="7873992"/>
          </a:xfrm>
        </p:spPr>
        <p:txBody>
          <a:bodyPr>
            <a:normAutofit fontScale="85000" lnSpcReduction="10000"/>
          </a:bodyPr>
          <a:lstStyle/>
          <a:p>
            <a:pPr marL="514350" indent="-514350">
              <a:spcBef>
                <a:spcPts val="600"/>
              </a:spcBef>
              <a:spcAft>
                <a:spcPts val="1200"/>
              </a:spcAft>
              <a:buFont typeface="Arial" panose="020B0604020202020204" pitchFamily="34" charset="0"/>
              <a:buChar char="•"/>
            </a:pPr>
            <a:r>
              <a:rPr lang="uk-UA" dirty="0">
                <a:solidFill>
                  <a:schemeClr val="tx1"/>
                </a:solidFill>
              </a:rPr>
              <a:t>Правовий супровід постраждалих від воєнних злочинів: подання заяв до правоохоронних органів, міжнародних інституцій, допомога у провадженнях щодо насильницьких злочинів, депортацій, катувань </a:t>
            </a:r>
          </a:p>
          <a:p>
            <a:pPr marL="514350" indent="-514350">
              <a:spcBef>
                <a:spcPts val="600"/>
              </a:spcBef>
              <a:spcAft>
                <a:spcPts val="1200"/>
              </a:spcAft>
              <a:buFont typeface="Arial" panose="020B0604020202020204" pitchFamily="34" charset="0"/>
              <a:buChar char="•"/>
            </a:pPr>
            <a:r>
              <a:rPr lang="uk-UA" dirty="0">
                <a:solidFill>
                  <a:schemeClr val="tx1"/>
                </a:solidFill>
              </a:rPr>
              <a:t>Розшук зниклих безвісти, обмін полонених, поверненням депортованих до </a:t>
            </a:r>
            <a:r>
              <a:rPr lang="uk-UA" dirty="0" err="1">
                <a:solidFill>
                  <a:schemeClr val="tx1"/>
                </a:solidFill>
              </a:rPr>
              <a:t>росії</a:t>
            </a:r>
            <a:r>
              <a:rPr lang="uk-UA" dirty="0">
                <a:solidFill>
                  <a:schemeClr val="tx1"/>
                </a:solidFill>
              </a:rPr>
              <a:t> українських громадян, зокрема дітей</a:t>
            </a:r>
          </a:p>
          <a:p>
            <a:pPr marL="514350" indent="-514350">
              <a:spcBef>
                <a:spcPts val="600"/>
              </a:spcBef>
              <a:spcAft>
                <a:spcPts val="1200"/>
              </a:spcAft>
              <a:buFont typeface="Arial" panose="020B0604020202020204" pitchFamily="34" charset="0"/>
              <a:buChar char="•"/>
            </a:pPr>
            <a:r>
              <a:rPr lang="uk-UA" dirty="0">
                <a:solidFill>
                  <a:schemeClr val="tx1"/>
                </a:solidFill>
              </a:rPr>
              <a:t>Відшкодування втраченого майна, включаючи житло та бізнес-активи </a:t>
            </a:r>
          </a:p>
          <a:p>
            <a:pPr marL="514350" indent="-514350">
              <a:spcBef>
                <a:spcPts val="600"/>
              </a:spcBef>
              <a:spcAft>
                <a:spcPts val="1200"/>
              </a:spcAft>
              <a:buFont typeface="Arial" panose="020B0604020202020204" pitchFamily="34" charset="0"/>
              <a:buChar char="•"/>
            </a:pPr>
            <a:r>
              <a:rPr lang="uk-UA" dirty="0">
                <a:solidFill>
                  <a:schemeClr val="tx1"/>
                </a:solidFill>
              </a:rPr>
              <a:t>Оформлення різних статусів, виплат і компенсацій</a:t>
            </a:r>
          </a:p>
          <a:p>
            <a:pPr marL="514350" indent="-514350">
              <a:spcBef>
                <a:spcPts val="600"/>
              </a:spcBef>
              <a:spcAft>
                <a:spcPts val="1200"/>
              </a:spcAft>
              <a:buFont typeface="Arial" panose="020B0604020202020204" pitchFamily="34" charset="0"/>
              <a:buChar char="•"/>
            </a:pPr>
            <a:r>
              <a:rPr lang="uk-UA" dirty="0">
                <a:solidFill>
                  <a:schemeClr val="tx1"/>
                </a:solidFill>
              </a:rPr>
              <a:t>Встановлення фактів, що мають юридичне значення (народження, смерть, шлюб, розлучення) та оформлення відповідних документів, якщо ці події сталися на ТОТ</a:t>
            </a:r>
          </a:p>
          <a:p>
            <a:pPr marL="514350" indent="-514350">
              <a:spcBef>
                <a:spcPts val="600"/>
              </a:spcBef>
              <a:spcAft>
                <a:spcPts val="1200"/>
              </a:spcAft>
              <a:buFont typeface="Arial" panose="020B0604020202020204" pitchFamily="34" charset="0"/>
              <a:buChar char="•"/>
            </a:pPr>
            <a:r>
              <a:rPr lang="uk-UA" dirty="0">
                <a:solidFill>
                  <a:schemeClr val="tx1"/>
                </a:solidFill>
              </a:rPr>
              <a:t>Відновлення втрачених документів </a:t>
            </a:r>
          </a:p>
          <a:p>
            <a:pPr marL="514350" indent="-514350">
              <a:spcBef>
                <a:spcPts val="600"/>
              </a:spcBef>
              <a:spcAft>
                <a:spcPts val="1200"/>
              </a:spcAft>
              <a:buFont typeface="Arial" panose="020B0604020202020204" pitchFamily="34" charset="0"/>
              <a:buChar char="•"/>
            </a:pPr>
            <a:r>
              <a:rPr lang="uk-UA" dirty="0">
                <a:solidFill>
                  <a:schemeClr val="tx1"/>
                </a:solidFill>
              </a:rPr>
              <a:t>Переоформлення прав власності, спадкових прав, якщо майно знаходиться на ТОТ чи в зоні бойових дій</a:t>
            </a:r>
          </a:p>
          <a:p>
            <a:pPr marL="514350" indent="-514350">
              <a:spcBef>
                <a:spcPts val="600"/>
              </a:spcBef>
              <a:spcAft>
                <a:spcPts val="1200"/>
              </a:spcAft>
              <a:buFont typeface="Arial" panose="020B0604020202020204" pitchFamily="34" charset="0"/>
              <a:buChar char="•"/>
            </a:pPr>
            <a:r>
              <a:rPr lang="uk-UA" dirty="0">
                <a:solidFill>
                  <a:schemeClr val="tx1"/>
                </a:solidFill>
              </a:rPr>
              <a:t>Трудові відносини, якщо роботодавець перебуває у зоні бойових дій або </a:t>
            </a:r>
            <a:r>
              <a:rPr lang="uk-UA" dirty="0" err="1">
                <a:solidFill>
                  <a:schemeClr val="tx1"/>
                </a:solidFill>
              </a:rPr>
              <a:t>релокував</a:t>
            </a:r>
            <a:r>
              <a:rPr lang="uk-UA" dirty="0">
                <a:solidFill>
                  <a:schemeClr val="tx1"/>
                </a:solidFill>
              </a:rPr>
              <a:t> свій бізнес </a:t>
            </a:r>
            <a:endParaRPr lang="uk-UA" i="1" dirty="0">
              <a:solidFill>
                <a:schemeClr val="tx1"/>
              </a:solidFill>
            </a:endParaRPr>
          </a:p>
          <a:p>
            <a:pPr marL="514350" indent="-514350">
              <a:spcBef>
                <a:spcPts val="600"/>
              </a:spcBef>
              <a:spcAft>
                <a:spcPts val="1200"/>
              </a:spcAft>
              <a:buFont typeface="Arial" panose="020B0604020202020204" pitchFamily="34" charset="0"/>
              <a:buChar char="•"/>
            </a:pPr>
            <a:r>
              <a:rPr lang="uk-UA" dirty="0">
                <a:solidFill>
                  <a:schemeClr val="tx1"/>
                </a:solidFill>
              </a:rPr>
              <a:t>Питання, пов’язані з бізнесом (закриття юридичної особи, податки, </a:t>
            </a:r>
            <a:r>
              <a:rPr lang="uk-UA" dirty="0" err="1">
                <a:solidFill>
                  <a:schemeClr val="tx1"/>
                </a:solidFill>
              </a:rPr>
              <a:t>релокація</a:t>
            </a:r>
            <a:r>
              <a:rPr lang="uk-UA" dirty="0">
                <a:solidFill>
                  <a:schemeClr val="tx1"/>
                </a:solidFill>
              </a:rPr>
              <a:t>)</a:t>
            </a:r>
          </a:p>
          <a:p>
            <a:endParaRPr lang="ru-RU" dirty="0"/>
          </a:p>
        </p:txBody>
      </p:sp>
    </p:spTree>
    <p:extLst>
      <p:ext uri="{BB962C8B-B14F-4D97-AF65-F5344CB8AC3E}">
        <p14:creationId xmlns:p14="http://schemas.microsoft.com/office/powerpoint/2010/main" val="260256317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Notes Theme">
  <a:themeElements>
    <a:clrScheme name="Office Notes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2605</Words>
  <Application>Microsoft Office PowerPoint</Application>
  <PresentationFormat>Произвольный</PresentationFormat>
  <Paragraphs>243</Paragraphs>
  <Slides>19</Slides>
  <Notes>17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Arial</vt:lpstr>
      <vt:lpstr>Calibri</vt:lpstr>
      <vt:lpstr>Play</vt:lpstr>
      <vt:lpstr>Symbol</vt:lpstr>
      <vt:lpstr>Times New Roman</vt:lpstr>
      <vt:lpstr>Wingdings</vt:lpstr>
      <vt:lpstr>Office Theme</vt:lpstr>
      <vt:lpstr>Презентация PowerPoint</vt:lpstr>
      <vt:lpstr>ЗАВДАННЯ ДОСЛІДЖЕННЯ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HealthRight user</dc:creator>
  <cp:lastModifiedBy>Социоконсалтинг Аналитический центр</cp:lastModifiedBy>
  <cp:revision>58</cp:revision>
  <dcterms:created xsi:type="dcterms:W3CDTF">2006-08-16T00:00:00Z</dcterms:created>
  <dcterms:modified xsi:type="dcterms:W3CDTF">2025-12-03T12:43:03Z</dcterms:modified>
</cp:coreProperties>
</file>